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3" autoAdjust="0"/>
    <p:restoredTop sz="94660"/>
  </p:normalViewPr>
  <p:slideViewPr>
    <p:cSldViewPr>
      <p:cViewPr varScale="1">
        <p:scale>
          <a:sx n="122" d="100"/>
          <a:sy n="122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D05F5AD-4210-7A43-BF36-96715725A7B2}" type="datetimeFigureOut">
              <a:rPr lang="he-IL" smtClean="0"/>
              <a:t>י"ד.חשון.תשע"ז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49FCFA6-81BE-7D40-A511-37E837D563C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6603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996BA35-544C-4E43-9960-EE8C0AADD477}" type="datetimeFigureOut">
              <a:rPr lang="he-IL" smtClean="0"/>
              <a:t>י"ד.חשון.תשע"ז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096F061-2134-DD40-8681-87F40E1BDA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6628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E9D6-9A61-4E53-B90F-AC1035CA8E6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CD41-E8A6-4082-BBB5-0E3061B7EAF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E9D6-9A61-4E53-B90F-AC1035CA8E6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CD41-E8A6-4082-BBB5-0E3061B7E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E9D6-9A61-4E53-B90F-AC1035CA8E6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CD41-E8A6-4082-BBB5-0E3061B7E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E9D6-9A61-4E53-B90F-AC1035CA8E6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CD41-E8A6-4082-BBB5-0E3061B7EA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E9D6-9A61-4E53-B90F-AC1035CA8E6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CD41-E8A6-4082-BBB5-0E3061B7E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E9D6-9A61-4E53-B90F-AC1035CA8E6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CD41-E8A6-4082-BBB5-0E3061B7EA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E9D6-9A61-4E53-B90F-AC1035CA8E6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CD41-E8A6-4082-BBB5-0E3061B7EAF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E9D6-9A61-4E53-B90F-AC1035CA8E6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CD41-E8A6-4082-BBB5-0E3061B7E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E9D6-9A61-4E53-B90F-AC1035CA8E6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CD41-E8A6-4082-BBB5-0E3061B7E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E9D6-9A61-4E53-B90F-AC1035CA8E6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CD41-E8A6-4082-BBB5-0E3061B7EA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E9D6-9A61-4E53-B90F-AC1035CA8E6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CD41-E8A6-4082-BBB5-0E3061B7EAF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66E9D6-9A61-4E53-B90F-AC1035CA8E69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B98CD41-E8A6-4082-BBB5-0E3061B7EA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140968"/>
            <a:ext cx="6400800" cy="187220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ar-SA" altLang="he-IL" sz="3600" dirty="0" smtClean="0">
                <a:solidFill>
                  <a:schemeClr val="tx1"/>
                </a:solidFill>
                <a:cs typeface="Akhbar MT" pitchFamily="2" charset="-78"/>
              </a:rPr>
              <a:t>سنتعلم في هذا الدرس عن جمع وطرح الكسور البسيطة ذات المقامات المشتركة والمقامات المختلفة</a:t>
            </a:r>
            <a:endParaRPr lang="en-US" altLang="he-IL" sz="3600" dirty="0" smtClean="0">
              <a:solidFill>
                <a:schemeClr val="tx1"/>
              </a:solidFill>
              <a:cs typeface="Akhbar MT" pitchFamily="2" charset="-78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pPr marL="182880" indent="0" algn="ctr" eaLnBrk="1" hangingPunct="1">
              <a:buNone/>
            </a:pPr>
            <a:r>
              <a:rPr lang="ar-SA" altLang="he-I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جمع وطرح الكسور البسيطة</a:t>
            </a:r>
            <a:endParaRPr lang="en-US" altLang="he-IL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80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199899" cy="1143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ar-SA" altLang="he-IL" dirty="0" smtClean="0">
                <a:solidFill>
                  <a:schemeClr val="accent1">
                    <a:lumMod val="75000"/>
                  </a:schemeClr>
                </a:solidFill>
              </a:rPr>
              <a:t>جمع وطرح اعداد مخلوطة ذات مقامات مشتركة</a:t>
            </a:r>
            <a:endParaRPr lang="en-US" altLang="he-IL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3096" name="Group 24"/>
          <p:cNvGrpSpPr>
            <a:grpSpLocks/>
          </p:cNvGrpSpPr>
          <p:nvPr/>
        </p:nvGrpSpPr>
        <p:grpSpPr bwMode="auto">
          <a:xfrm>
            <a:off x="1331640" y="3002032"/>
            <a:ext cx="533400" cy="1250950"/>
            <a:chOff x="1440" y="2304"/>
            <a:chExt cx="336" cy="788"/>
          </a:xfrm>
        </p:grpSpPr>
        <p:sp>
          <p:nvSpPr>
            <p:cNvPr id="3094" name="Text Box 5"/>
            <p:cNvSpPr txBox="1">
              <a:spLocks noChangeArrowheads="1"/>
            </p:cNvSpPr>
            <p:nvPr/>
          </p:nvSpPr>
          <p:spPr bwMode="auto">
            <a:xfrm>
              <a:off x="144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 smtClean="0">
                  <a:solidFill>
                    <a:srgbClr val="0000FF"/>
                  </a:solidFill>
                </a:rPr>
                <a:t>4</a:t>
              </a:r>
              <a:endParaRPr lang="en-US" altLang="he-IL" sz="3600" dirty="0">
                <a:solidFill>
                  <a:srgbClr val="0000FF"/>
                </a:solidFill>
              </a:endParaRPr>
            </a:p>
          </p:txBody>
        </p:sp>
        <p:sp>
          <p:nvSpPr>
            <p:cNvPr id="3095" name="Line 6"/>
            <p:cNvSpPr>
              <a:spLocks noChangeShapeType="1"/>
            </p:cNvSpPr>
            <p:nvPr/>
          </p:nvSpPr>
          <p:spPr bwMode="auto">
            <a:xfrm>
              <a:off x="148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" name="Text Box 7"/>
            <p:cNvSpPr txBox="1">
              <a:spLocks noChangeArrowheads="1"/>
            </p:cNvSpPr>
            <p:nvPr/>
          </p:nvSpPr>
          <p:spPr bwMode="auto">
            <a:xfrm>
              <a:off x="144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he-IL" altLang="he-IL" sz="3600" dirty="0" smtClean="0">
                  <a:solidFill>
                    <a:srgbClr val="FF0000"/>
                  </a:solidFill>
                </a:rPr>
                <a:t>8</a:t>
              </a:r>
              <a:endParaRPr lang="en-US" altLang="he-IL" sz="3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077403" y="3336925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 smtClean="0"/>
              <a:t>-</a:t>
            </a:r>
            <a:endParaRPr lang="en-US" altLang="he-IL" sz="3600" dirty="0"/>
          </a:p>
        </p:txBody>
      </p:sp>
      <p:grpSp>
        <p:nvGrpSpPr>
          <p:cNvPr id="3097" name="Group 25"/>
          <p:cNvGrpSpPr>
            <a:grpSpLocks/>
          </p:cNvGrpSpPr>
          <p:nvPr/>
        </p:nvGrpSpPr>
        <p:grpSpPr bwMode="auto">
          <a:xfrm>
            <a:off x="2921686" y="3048000"/>
            <a:ext cx="533400" cy="1250950"/>
            <a:chOff x="2160" y="2304"/>
            <a:chExt cx="336" cy="788"/>
          </a:xfrm>
        </p:grpSpPr>
        <p:sp>
          <p:nvSpPr>
            <p:cNvPr id="3" name="Text Box 9"/>
            <p:cNvSpPr txBox="1">
              <a:spLocks noChangeArrowheads="1"/>
            </p:cNvSpPr>
            <p:nvPr/>
          </p:nvSpPr>
          <p:spPr bwMode="auto">
            <a:xfrm>
              <a:off x="216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 smtClean="0">
                  <a:solidFill>
                    <a:srgbClr val="996633"/>
                  </a:solidFill>
                </a:rPr>
                <a:t>2</a:t>
              </a:r>
              <a:endParaRPr lang="en-US" altLang="he-IL" sz="3600" dirty="0">
                <a:solidFill>
                  <a:srgbClr val="996633"/>
                </a:solidFill>
              </a:endParaRPr>
            </a:p>
          </p:txBody>
        </p:sp>
        <p:sp>
          <p:nvSpPr>
            <p:cNvPr id="3092" name="Line 10"/>
            <p:cNvSpPr>
              <a:spLocks noChangeShapeType="1"/>
            </p:cNvSpPr>
            <p:nvPr/>
          </p:nvSpPr>
          <p:spPr bwMode="auto">
            <a:xfrm>
              <a:off x="220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Text Box 11"/>
            <p:cNvSpPr txBox="1">
              <a:spLocks noChangeArrowheads="1"/>
            </p:cNvSpPr>
            <p:nvPr/>
          </p:nvSpPr>
          <p:spPr bwMode="auto">
            <a:xfrm>
              <a:off x="216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he-IL" altLang="he-IL" sz="3600" dirty="0" smtClean="0">
                  <a:solidFill>
                    <a:srgbClr val="FF0000"/>
                  </a:solidFill>
                </a:rPr>
                <a:t>8</a:t>
              </a:r>
              <a:endParaRPr lang="en-US" altLang="he-IL" sz="3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079" name="Text Box 12"/>
          <p:cNvSpPr txBox="1">
            <a:spLocks noChangeArrowheads="1"/>
          </p:cNvSpPr>
          <p:nvPr/>
        </p:nvSpPr>
        <p:spPr bwMode="auto">
          <a:xfrm>
            <a:off x="3473808" y="3322707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343400" y="30480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996633"/>
                </a:solidFill>
              </a:rPr>
              <a:t>2 </a:t>
            </a:r>
            <a:r>
              <a:rPr lang="ar-SA" altLang="he-IL" sz="3600" dirty="0" smtClean="0"/>
              <a:t>- </a:t>
            </a:r>
            <a:r>
              <a:rPr lang="ar-SA" altLang="he-IL" sz="3600" dirty="0" smtClean="0">
                <a:solidFill>
                  <a:srgbClr val="0000FF"/>
                </a:solidFill>
              </a:rPr>
              <a:t>4</a:t>
            </a:r>
            <a:endParaRPr lang="en-US" altLang="he-IL" sz="3600" dirty="0">
              <a:solidFill>
                <a:srgbClr val="0000FF"/>
              </a:solidFill>
            </a:endParaRPr>
          </a:p>
        </p:txBody>
      </p:sp>
      <p:sp>
        <p:nvSpPr>
          <p:cNvPr id="3081" name="Line 14"/>
          <p:cNvSpPr>
            <a:spLocks noChangeShapeType="1"/>
          </p:cNvSpPr>
          <p:nvPr/>
        </p:nvSpPr>
        <p:spPr bwMode="auto">
          <a:xfrm>
            <a:off x="4343400" y="368935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343400" y="3720327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e-IL" altLang="he-IL" sz="3600" dirty="0" smtClean="0">
                <a:solidFill>
                  <a:srgbClr val="FF0000"/>
                </a:solidFill>
              </a:rPr>
              <a:t>8</a:t>
            </a:r>
            <a:endParaRPr lang="en-US" altLang="he-IL" sz="3600" dirty="0">
              <a:solidFill>
                <a:srgbClr val="FF0000"/>
              </a:solidFill>
            </a:endParaRPr>
          </a:p>
        </p:txBody>
      </p:sp>
      <p:sp>
        <p:nvSpPr>
          <p:cNvPr id="3083" name="Text Box 16"/>
          <p:cNvSpPr txBox="1">
            <a:spLocks noChangeArrowheads="1"/>
          </p:cNvSpPr>
          <p:nvPr/>
        </p:nvSpPr>
        <p:spPr bwMode="auto">
          <a:xfrm>
            <a:off x="5638800" y="3409421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563516" y="2933297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 smtClean="0">
                <a:solidFill>
                  <a:srgbClr val="003300"/>
                </a:solidFill>
              </a:rPr>
              <a:t>2</a:t>
            </a:r>
            <a:endParaRPr lang="en-US" altLang="he-IL" sz="3600" dirty="0">
              <a:solidFill>
                <a:srgbClr val="003300"/>
              </a:solidFill>
            </a:endParaRPr>
          </a:p>
        </p:txBody>
      </p:sp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6639716" y="3574647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563516" y="3465594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e-IL" altLang="he-IL" sz="3600" dirty="0" smtClean="0">
                <a:solidFill>
                  <a:srgbClr val="FF0000"/>
                </a:solidFill>
              </a:rPr>
              <a:t>8</a:t>
            </a:r>
            <a:endParaRPr lang="en-US" altLang="he-IL" sz="3600" dirty="0">
              <a:solidFill>
                <a:srgbClr val="FF0000"/>
              </a:solidFill>
            </a:endParaRPr>
          </a:p>
        </p:txBody>
      </p:sp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448521"/>
              </p:ext>
            </p:extLst>
          </p:nvPr>
        </p:nvGraphicFramePr>
        <p:xfrm>
          <a:off x="205150" y="5373216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טבלה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805918"/>
              </p:ext>
            </p:extLst>
          </p:nvPr>
        </p:nvGraphicFramePr>
        <p:xfrm>
          <a:off x="3100414" y="4346522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2003524" y="4581128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 smtClean="0"/>
              <a:t>-</a:t>
            </a:r>
            <a:endParaRPr lang="en-US" altLang="he-IL" sz="3600" dirty="0"/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4580953" y="4437112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graphicFrame>
        <p:nvGraphicFramePr>
          <p:cNvPr id="12" name="טבלה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225970"/>
              </p:ext>
            </p:extLst>
          </p:nvPr>
        </p:nvGraphicFramePr>
        <p:xfrm>
          <a:off x="6617722" y="4361677"/>
          <a:ext cx="1119786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59893"/>
                <a:gridCol w="559893"/>
              </a:tblGrid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946784" y="326892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 smtClean="0">
                <a:solidFill>
                  <a:srgbClr val="003300"/>
                </a:solidFill>
              </a:rPr>
              <a:t>2</a:t>
            </a:r>
            <a:endParaRPr lang="en-US" altLang="he-IL" sz="3600" dirty="0">
              <a:solidFill>
                <a:srgbClr val="003300"/>
              </a:solidFill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2555776" y="3336925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 smtClean="0">
                <a:solidFill>
                  <a:srgbClr val="003300"/>
                </a:solidFill>
              </a:rPr>
              <a:t>1</a:t>
            </a:r>
            <a:endParaRPr lang="en-US" altLang="he-IL" sz="3600" dirty="0">
              <a:solidFill>
                <a:srgbClr val="003300"/>
              </a:solidFill>
            </a:endParaRPr>
          </a:p>
        </p:txBody>
      </p:sp>
      <p:graphicFrame>
        <p:nvGraphicFramePr>
          <p:cNvPr id="28" name="טבלה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087117"/>
              </p:ext>
            </p:extLst>
          </p:nvPr>
        </p:nvGraphicFramePr>
        <p:xfrm>
          <a:off x="673686" y="4269154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טבלה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117880"/>
              </p:ext>
            </p:extLst>
          </p:nvPr>
        </p:nvGraphicFramePr>
        <p:xfrm>
          <a:off x="3089176" y="5445224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טבלה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308017"/>
              </p:ext>
            </p:extLst>
          </p:nvPr>
        </p:nvGraphicFramePr>
        <p:xfrm>
          <a:off x="5329436" y="4353505"/>
          <a:ext cx="1152128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76064"/>
                <a:gridCol w="576064"/>
              </a:tblGrid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cxnSp>
        <p:nvCxnSpPr>
          <p:cNvPr id="6" name="מחבר חץ ישר 5"/>
          <p:cNvCxnSpPr/>
          <p:nvPr/>
        </p:nvCxnSpPr>
        <p:spPr>
          <a:xfrm flipV="1">
            <a:off x="1268926" y="2708920"/>
            <a:ext cx="329414" cy="723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חץ ישר 35"/>
          <p:cNvCxnSpPr/>
          <p:nvPr/>
        </p:nvCxnSpPr>
        <p:spPr>
          <a:xfrm flipH="1" flipV="1">
            <a:off x="1865040" y="2708920"/>
            <a:ext cx="841584" cy="8806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1470124" y="2473516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 smtClean="0"/>
              <a:t>-</a:t>
            </a:r>
            <a:endParaRPr lang="en-US" altLang="he-IL" sz="3600" dirty="0"/>
          </a:p>
        </p:txBody>
      </p:sp>
      <p:cxnSp>
        <p:nvCxnSpPr>
          <p:cNvPr id="19" name="מחבר מרפקי 18"/>
          <p:cNvCxnSpPr/>
          <p:nvPr/>
        </p:nvCxnSpPr>
        <p:spPr>
          <a:xfrm>
            <a:off x="2003524" y="2708920"/>
            <a:ext cx="2003684" cy="293112"/>
          </a:xfrm>
          <a:prstGeom prst="bentConnector3">
            <a:avLst>
              <a:gd name="adj1" fmla="val 6092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מחבר חץ ישר 48"/>
          <p:cNvCxnSpPr/>
          <p:nvPr/>
        </p:nvCxnSpPr>
        <p:spPr>
          <a:xfrm flipH="1">
            <a:off x="3993722" y="2986984"/>
            <a:ext cx="13486" cy="281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3809468" y="3262276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 smtClean="0">
                <a:solidFill>
                  <a:srgbClr val="003300"/>
                </a:solidFill>
              </a:rPr>
              <a:t>1</a:t>
            </a:r>
            <a:endParaRPr lang="en-US" altLang="he-IL" sz="3600" dirty="0">
              <a:solidFill>
                <a:srgbClr val="003300"/>
              </a:solidFill>
            </a:endParaRPr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6128022" y="331729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 smtClean="0">
                <a:solidFill>
                  <a:srgbClr val="003300"/>
                </a:solidFill>
              </a:rPr>
              <a:t>1</a:t>
            </a:r>
            <a:endParaRPr lang="en-US" altLang="he-IL" sz="3600" dirty="0">
              <a:solidFill>
                <a:srgbClr val="003300"/>
              </a:solidFill>
            </a:endParaRPr>
          </a:p>
        </p:txBody>
      </p:sp>
      <p:graphicFrame>
        <p:nvGraphicFramePr>
          <p:cNvPr id="42" name="טבלה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267734"/>
              </p:ext>
            </p:extLst>
          </p:nvPr>
        </p:nvGraphicFramePr>
        <p:xfrm>
          <a:off x="1514158" y="5373216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3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80" grpId="0"/>
      <p:bldP spid="3079" grpId="0"/>
      <p:bldP spid="3085" grpId="0"/>
      <p:bldP spid="3081" grpId="0" animBg="1"/>
      <p:bldP spid="3087" grpId="0"/>
      <p:bldP spid="3083" grpId="0"/>
      <p:bldP spid="3089" grpId="0"/>
      <p:bldP spid="4" grpId="0" animBg="1"/>
      <p:bldP spid="3091" grpId="0"/>
      <p:bldP spid="30" grpId="0"/>
      <p:bldP spid="31" grpId="0"/>
      <p:bldP spid="26" grpId="0"/>
      <p:bldP spid="27" grpId="0"/>
      <p:bldP spid="41" grpId="0"/>
      <p:bldP spid="52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199899" cy="1143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ar-SA" altLang="he-IL" dirty="0" smtClean="0">
                <a:solidFill>
                  <a:schemeClr val="accent1">
                    <a:lumMod val="75000"/>
                  </a:schemeClr>
                </a:solidFill>
              </a:rPr>
              <a:t>جمع وطرح كسور ذات مقامات مشتركة</a:t>
            </a:r>
            <a:endParaRPr lang="en-US" altLang="he-IL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59346" y="1700808"/>
            <a:ext cx="736810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2400" dirty="0"/>
              <a:t>عند جمع او طرح كسور بسيطة لها نفس </a:t>
            </a:r>
            <a:r>
              <a:rPr lang="ar-SA" altLang="he-IL" sz="2400" dirty="0">
                <a:solidFill>
                  <a:srgbClr val="FF0000"/>
                </a:solidFill>
              </a:rPr>
              <a:t>المقام </a:t>
            </a:r>
            <a:r>
              <a:rPr lang="ar-SA" altLang="he-IL" sz="2400" dirty="0"/>
              <a:t>فيكتب </a:t>
            </a:r>
            <a:r>
              <a:rPr lang="ar-SA" altLang="he-IL" sz="2400" dirty="0">
                <a:solidFill>
                  <a:srgbClr val="FF0000"/>
                </a:solidFill>
              </a:rPr>
              <a:t>المقام</a:t>
            </a:r>
            <a:r>
              <a:rPr lang="ar-SA" altLang="he-IL" sz="2400" dirty="0"/>
              <a:t> ذاته ويتم جمع </a:t>
            </a:r>
            <a:r>
              <a:rPr lang="ar-SA" altLang="he-IL" sz="2400" dirty="0" smtClean="0"/>
              <a:t>او </a:t>
            </a:r>
            <a:r>
              <a:rPr lang="ar-SA" altLang="he-IL" sz="2400" dirty="0"/>
              <a:t>طرح ( حسب التمرين ) البسط.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ar-SA" altLang="he-IL" sz="2400" dirty="0" smtClean="0"/>
              <a:t>مثال </a:t>
            </a:r>
            <a:r>
              <a:rPr lang="ar-SA" altLang="he-IL" sz="2400" dirty="0"/>
              <a:t>1 (جمع كسور):</a:t>
            </a:r>
            <a:endParaRPr lang="en-US" altLang="he-IL" sz="2400" dirty="0"/>
          </a:p>
        </p:txBody>
      </p:sp>
      <p:grpSp>
        <p:nvGrpSpPr>
          <p:cNvPr id="3096" name="Group 24"/>
          <p:cNvGrpSpPr>
            <a:grpSpLocks/>
          </p:cNvGrpSpPr>
          <p:nvPr/>
        </p:nvGrpSpPr>
        <p:grpSpPr bwMode="auto">
          <a:xfrm>
            <a:off x="1720951" y="3048000"/>
            <a:ext cx="533400" cy="1250950"/>
            <a:chOff x="1440" y="2304"/>
            <a:chExt cx="336" cy="788"/>
          </a:xfrm>
        </p:grpSpPr>
        <p:sp>
          <p:nvSpPr>
            <p:cNvPr id="3094" name="Text Box 5"/>
            <p:cNvSpPr txBox="1">
              <a:spLocks noChangeArrowheads="1"/>
            </p:cNvSpPr>
            <p:nvPr/>
          </p:nvSpPr>
          <p:spPr bwMode="auto">
            <a:xfrm>
              <a:off x="144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0000FF"/>
                  </a:solidFill>
                </a:rPr>
                <a:t>3</a:t>
              </a:r>
              <a:endParaRPr lang="en-US" altLang="he-IL" sz="3600" dirty="0">
                <a:solidFill>
                  <a:srgbClr val="0000FF"/>
                </a:solidFill>
              </a:endParaRPr>
            </a:p>
          </p:txBody>
        </p:sp>
        <p:sp>
          <p:nvSpPr>
            <p:cNvPr id="3095" name="Line 6"/>
            <p:cNvSpPr>
              <a:spLocks noChangeShapeType="1"/>
            </p:cNvSpPr>
            <p:nvPr/>
          </p:nvSpPr>
          <p:spPr bwMode="auto">
            <a:xfrm>
              <a:off x="148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" name="Text Box 7"/>
            <p:cNvSpPr txBox="1">
              <a:spLocks noChangeArrowheads="1"/>
            </p:cNvSpPr>
            <p:nvPr/>
          </p:nvSpPr>
          <p:spPr bwMode="auto">
            <a:xfrm>
              <a:off x="144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he-IL" altLang="he-IL" sz="3600" dirty="0" smtClean="0">
                  <a:solidFill>
                    <a:srgbClr val="FF0000"/>
                  </a:solidFill>
                </a:rPr>
                <a:t>8</a:t>
              </a:r>
              <a:endParaRPr lang="en-US" altLang="he-IL" sz="3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622294" y="3336925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+</a:t>
            </a:r>
            <a:endParaRPr lang="en-US" altLang="he-IL" sz="3600" dirty="0"/>
          </a:p>
        </p:txBody>
      </p:sp>
      <p:grpSp>
        <p:nvGrpSpPr>
          <p:cNvPr id="3097" name="Group 25"/>
          <p:cNvGrpSpPr>
            <a:grpSpLocks/>
          </p:cNvGrpSpPr>
          <p:nvPr/>
        </p:nvGrpSpPr>
        <p:grpSpPr bwMode="auto">
          <a:xfrm>
            <a:off x="3396959" y="3048000"/>
            <a:ext cx="533400" cy="1250950"/>
            <a:chOff x="2160" y="2304"/>
            <a:chExt cx="336" cy="788"/>
          </a:xfrm>
        </p:grpSpPr>
        <p:sp>
          <p:nvSpPr>
            <p:cNvPr id="3" name="Text Box 9"/>
            <p:cNvSpPr txBox="1">
              <a:spLocks noChangeArrowheads="1"/>
            </p:cNvSpPr>
            <p:nvPr/>
          </p:nvSpPr>
          <p:spPr bwMode="auto">
            <a:xfrm>
              <a:off x="216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996633"/>
                  </a:solidFill>
                </a:rPr>
                <a:t>2</a:t>
              </a:r>
              <a:endParaRPr lang="en-US" altLang="he-IL" sz="3600" dirty="0">
                <a:solidFill>
                  <a:srgbClr val="996633"/>
                </a:solidFill>
              </a:endParaRPr>
            </a:p>
          </p:txBody>
        </p:sp>
        <p:sp>
          <p:nvSpPr>
            <p:cNvPr id="3092" name="Line 10"/>
            <p:cNvSpPr>
              <a:spLocks noChangeShapeType="1"/>
            </p:cNvSpPr>
            <p:nvPr/>
          </p:nvSpPr>
          <p:spPr bwMode="auto">
            <a:xfrm>
              <a:off x="220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Text Box 11"/>
            <p:cNvSpPr txBox="1">
              <a:spLocks noChangeArrowheads="1"/>
            </p:cNvSpPr>
            <p:nvPr/>
          </p:nvSpPr>
          <p:spPr bwMode="auto">
            <a:xfrm>
              <a:off x="216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he-IL" altLang="he-IL" sz="3600" dirty="0" smtClean="0">
                  <a:solidFill>
                    <a:srgbClr val="FF0000"/>
                  </a:solidFill>
                </a:rPr>
                <a:t>8</a:t>
              </a:r>
              <a:endParaRPr lang="en-US" altLang="he-IL" sz="3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079" name="Text Box 12"/>
          <p:cNvSpPr txBox="1">
            <a:spLocks noChangeArrowheads="1"/>
          </p:cNvSpPr>
          <p:nvPr/>
        </p:nvSpPr>
        <p:spPr bwMode="auto">
          <a:xfrm>
            <a:off x="3895153" y="3399652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343400" y="30480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996633"/>
                </a:solidFill>
              </a:rPr>
              <a:t>2 </a:t>
            </a:r>
            <a:r>
              <a:rPr lang="ar-SA" altLang="he-IL" sz="3600" dirty="0"/>
              <a:t>+ </a:t>
            </a:r>
            <a:r>
              <a:rPr lang="ar-SA" altLang="he-IL" sz="3600" dirty="0">
                <a:solidFill>
                  <a:srgbClr val="0000FF"/>
                </a:solidFill>
              </a:rPr>
              <a:t>3</a:t>
            </a:r>
            <a:endParaRPr lang="en-US" altLang="he-IL" sz="3600" dirty="0">
              <a:solidFill>
                <a:srgbClr val="0000FF"/>
              </a:solidFill>
            </a:endParaRPr>
          </a:p>
        </p:txBody>
      </p:sp>
      <p:sp>
        <p:nvSpPr>
          <p:cNvPr id="3081" name="Line 14"/>
          <p:cNvSpPr>
            <a:spLocks noChangeShapeType="1"/>
          </p:cNvSpPr>
          <p:nvPr/>
        </p:nvSpPr>
        <p:spPr bwMode="auto">
          <a:xfrm>
            <a:off x="4343400" y="368935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343400" y="3720327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e-IL" altLang="he-IL" sz="3600" dirty="0" smtClean="0">
                <a:solidFill>
                  <a:srgbClr val="FF0000"/>
                </a:solidFill>
              </a:rPr>
              <a:t>8</a:t>
            </a:r>
            <a:endParaRPr lang="en-US" altLang="he-IL" sz="3600" dirty="0">
              <a:solidFill>
                <a:srgbClr val="FF0000"/>
              </a:solidFill>
            </a:endParaRPr>
          </a:p>
        </p:txBody>
      </p:sp>
      <p:sp>
        <p:nvSpPr>
          <p:cNvPr id="3083" name="Text Box 16"/>
          <p:cNvSpPr txBox="1">
            <a:spLocks noChangeArrowheads="1"/>
          </p:cNvSpPr>
          <p:nvPr/>
        </p:nvSpPr>
        <p:spPr bwMode="auto">
          <a:xfrm>
            <a:off x="5638800" y="3409421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053015" y="3095572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003300"/>
                </a:solidFill>
              </a:rPr>
              <a:t>5</a:t>
            </a:r>
            <a:endParaRPr lang="en-US" altLang="he-IL" sz="3600" dirty="0">
              <a:solidFill>
                <a:srgbClr val="003300"/>
              </a:solidFill>
            </a:endParaRPr>
          </a:p>
        </p:txBody>
      </p:sp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6129215" y="3705172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053015" y="3705172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e-IL" altLang="he-IL" sz="3600" dirty="0" smtClean="0">
                <a:solidFill>
                  <a:srgbClr val="FF0000"/>
                </a:solidFill>
              </a:rPr>
              <a:t>8</a:t>
            </a:r>
            <a:endParaRPr lang="en-US" altLang="he-IL" sz="3600" dirty="0">
              <a:solidFill>
                <a:srgbClr val="FF0000"/>
              </a:solidFill>
            </a:endParaRPr>
          </a:p>
        </p:txBody>
      </p:sp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229023"/>
              </p:ext>
            </p:extLst>
          </p:nvPr>
        </p:nvGraphicFramePr>
        <p:xfrm>
          <a:off x="1424406" y="4361677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טבלה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425528"/>
              </p:ext>
            </p:extLst>
          </p:nvPr>
        </p:nvGraphicFramePr>
        <p:xfrm>
          <a:off x="3100414" y="4346522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2622294" y="4437112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+</a:t>
            </a:r>
            <a:endParaRPr lang="en-US" altLang="he-IL" sz="3600" dirty="0"/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4580953" y="4437112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graphicFrame>
        <p:nvGraphicFramePr>
          <p:cNvPr id="12" name="טבלה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983663"/>
              </p:ext>
            </p:extLst>
          </p:nvPr>
        </p:nvGraphicFramePr>
        <p:xfrm>
          <a:off x="5568462" y="4361677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83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6" grpId="0"/>
      <p:bldP spid="3080" grpId="0"/>
      <p:bldP spid="3085" grpId="0"/>
      <p:bldP spid="3087" grpId="0"/>
      <p:bldP spid="3083" grpId="0"/>
      <p:bldP spid="3089" grpId="0"/>
      <p:bldP spid="3091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260648"/>
            <a:ext cx="6989183" cy="1143000"/>
          </a:xfrm>
          <a:noFill/>
        </p:spPr>
        <p:txBody>
          <a:bodyPr/>
          <a:lstStyle/>
          <a:p>
            <a:pPr marL="0" indent="0" algn="ctr" eaLnBrk="1" hangingPunct="1">
              <a:buNone/>
            </a:pPr>
            <a:r>
              <a:rPr lang="ar-SA" altLang="he-IL" dirty="0" smtClean="0">
                <a:solidFill>
                  <a:schemeClr val="accent1">
                    <a:lumMod val="75000"/>
                  </a:schemeClr>
                </a:solidFill>
              </a:rPr>
              <a:t>جمع وطرح كسور ذات مقامات مشتركة</a:t>
            </a:r>
            <a:endParaRPr lang="en-US" altLang="he-IL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143000" y="1916831"/>
            <a:ext cx="6553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2400" dirty="0"/>
              <a:t>عند جمع او طرح كسور بسيطة لها نفس </a:t>
            </a:r>
            <a:r>
              <a:rPr lang="ar-SA" altLang="he-IL" sz="2400" dirty="0">
                <a:solidFill>
                  <a:srgbClr val="FF0000"/>
                </a:solidFill>
              </a:rPr>
              <a:t>المقام</a:t>
            </a:r>
            <a:r>
              <a:rPr lang="ar-SA" altLang="he-IL" sz="2400" dirty="0"/>
              <a:t> فيكتب </a:t>
            </a:r>
            <a:r>
              <a:rPr lang="ar-SA" altLang="he-IL" sz="2400" dirty="0">
                <a:solidFill>
                  <a:srgbClr val="FF0000"/>
                </a:solidFill>
              </a:rPr>
              <a:t>المقام</a:t>
            </a:r>
            <a:r>
              <a:rPr lang="ar-SA" altLang="he-IL" sz="2400" dirty="0"/>
              <a:t> ذاته ويتم جمع او طرح ( حسب التمرين ) البسط.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ar-SA" altLang="he-IL" sz="2400" dirty="0"/>
              <a:t>مثال 2 (طرح كسور):</a:t>
            </a:r>
            <a:endParaRPr lang="en-US" altLang="he-IL" sz="2400" dirty="0"/>
          </a:p>
        </p:txBody>
      </p:sp>
      <p:grpSp>
        <p:nvGrpSpPr>
          <p:cNvPr id="5146" name="Group 26"/>
          <p:cNvGrpSpPr>
            <a:grpSpLocks/>
          </p:cNvGrpSpPr>
          <p:nvPr/>
        </p:nvGrpSpPr>
        <p:grpSpPr bwMode="auto">
          <a:xfrm>
            <a:off x="1418928" y="3299157"/>
            <a:ext cx="533400" cy="1250950"/>
            <a:chOff x="1440" y="2304"/>
            <a:chExt cx="336" cy="788"/>
          </a:xfrm>
        </p:grpSpPr>
        <p:sp>
          <p:nvSpPr>
            <p:cNvPr id="4119" name="Text Box 7"/>
            <p:cNvSpPr txBox="1">
              <a:spLocks noChangeArrowheads="1"/>
            </p:cNvSpPr>
            <p:nvPr/>
          </p:nvSpPr>
          <p:spPr bwMode="auto">
            <a:xfrm>
              <a:off x="144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0000FF"/>
                  </a:solidFill>
                </a:rPr>
                <a:t>5</a:t>
              </a:r>
              <a:endParaRPr lang="en-US" altLang="he-IL" sz="3600" dirty="0">
                <a:solidFill>
                  <a:srgbClr val="0000FF"/>
                </a:solidFill>
              </a:endParaRPr>
            </a:p>
          </p:txBody>
        </p:sp>
        <p:sp>
          <p:nvSpPr>
            <p:cNvPr id="4120" name="Line 8"/>
            <p:cNvSpPr>
              <a:spLocks noChangeShapeType="1"/>
            </p:cNvSpPr>
            <p:nvPr/>
          </p:nvSpPr>
          <p:spPr bwMode="auto">
            <a:xfrm>
              <a:off x="148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Text Box 9"/>
            <p:cNvSpPr txBox="1">
              <a:spLocks noChangeArrowheads="1"/>
            </p:cNvSpPr>
            <p:nvPr/>
          </p:nvSpPr>
          <p:spPr bwMode="auto">
            <a:xfrm>
              <a:off x="144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FF0000"/>
                  </a:solidFill>
                </a:rPr>
                <a:t>9</a:t>
              </a:r>
              <a:endParaRPr lang="en-US" altLang="he-IL" sz="3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1952328" y="355926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-</a:t>
            </a:r>
            <a:endParaRPr lang="en-US" altLang="he-IL" sz="3600" dirty="0"/>
          </a:p>
        </p:txBody>
      </p:sp>
      <p:grpSp>
        <p:nvGrpSpPr>
          <p:cNvPr id="5147" name="Group 27"/>
          <p:cNvGrpSpPr>
            <a:grpSpLocks/>
          </p:cNvGrpSpPr>
          <p:nvPr/>
        </p:nvGrpSpPr>
        <p:grpSpPr bwMode="auto">
          <a:xfrm>
            <a:off x="2699792" y="3315032"/>
            <a:ext cx="533400" cy="1250950"/>
            <a:chOff x="2160" y="2304"/>
            <a:chExt cx="336" cy="788"/>
          </a:xfrm>
        </p:grpSpPr>
        <p:sp>
          <p:nvSpPr>
            <p:cNvPr id="4116" name="Text Box 11"/>
            <p:cNvSpPr txBox="1">
              <a:spLocks noChangeArrowheads="1"/>
            </p:cNvSpPr>
            <p:nvPr/>
          </p:nvSpPr>
          <p:spPr bwMode="auto">
            <a:xfrm>
              <a:off x="216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996633"/>
                  </a:solidFill>
                </a:rPr>
                <a:t>2</a:t>
              </a:r>
              <a:endParaRPr lang="en-US" altLang="he-IL" sz="3600" dirty="0">
                <a:solidFill>
                  <a:srgbClr val="996633"/>
                </a:solidFill>
              </a:endParaRPr>
            </a:p>
          </p:txBody>
        </p:sp>
        <p:sp>
          <p:nvSpPr>
            <p:cNvPr id="4117" name="Line 12"/>
            <p:cNvSpPr>
              <a:spLocks noChangeShapeType="1"/>
            </p:cNvSpPr>
            <p:nvPr/>
          </p:nvSpPr>
          <p:spPr bwMode="auto">
            <a:xfrm>
              <a:off x="220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Text Box 13"/>
            <p:cNvSpPr txBox="1">
              <a:spLocks noChangeArrowheads="1"/>
            </p:cNvSpPr>
            <p:nvPr/>
          </p:nvSpPr>
          <p:spPr bwMode="auto">
            <a:xfrm>
              <a:off x="216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FF0000"/>
                  </a:solidFill>
                </a:rPr>
                <a:t>9</a:t>
              </a:r>
              <a:endParaRPr lang="en-US" altLang="he-IL" sz="3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103" name="Text Box 14"/>
          <p:cNvSpPr txBox="1">
            <a:spLocks noChangeArrowheads="1"/>
          </p:cNvSpPr>
          <p:nvPr/>
        </p:nvSpPr>
        <p:spPr bwMode="auto">
          <a:xfrm>
            <a:off x="3491880" y="3565525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4067944" y="3336925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996633"/>
                </a:solidFill>
              </a:rPr>
              <a:t>2 </a:t>
            </a:r>
            <a:r>
              <a:rPr lang="ar-SA" altLang="he-IL" sz="3600" dirty="0"/>
              <a:t>- </a:t>
            </a:r>
            <a:r>
              <a:rPr lang="ar-SA" altLang="he-IL" sz="3600" dirty="0">
                <a:solidFill>
                  <a:srgbClr val="0000FF"/>
                </a:solidFill>
              </a:rPr>
              <a:t>5</a:t>
            </a:r>
            <a:endParaRPr lang="en-US" altLang="he-IL" sz="3600" dirty="0">
              <a:solidFill>
                <a:srgbClr val="0000FF"/>
              </a:solidFill>
            </a:endParaRPr>
          </a:p>
        </p:txBody>
      </p:sp>
      <p:sp>
        <p:nvSpPr>
          <p:cNvPr id="4105" name="Line 16"/>
          <p:cNvSpPr>
            <a:spLocks noChangeShapeType="1"/>
          </p:cNvSpPr>
          <p:nvPr/>
        </p:nvSpPr>
        <p:spPr bwMode="auto">
          <a:xfrm>
            <a:off x="4067944" y="3940507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4067944" y="3978275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FF0000"/>
                </a:solidFill>
              </a:rPr>
              <a:t>9</a:t>
            </a:r>
            <a:endParaRPr lang="en-US" altLang="he-IL" sz="3600" dirty="0">
              <a:solidFill>
                <a:srgbClr val="FF0000"/>
              </a:solidFill>
            </a:endParaRPr>
          </a:p>
        </p:txBody>
      </p:sp>
      <p:sp>
        <p:nvSpPr>
          <p:cNvPr id="4107" name="Text Box 18"/>
          <p:cNvSpPr txBox="1">
            <a:spLocks noChangeArrowheads="1"/>
          </p:cNvSpPr>
          <p:nvPr/>
        </p:nvSpPr>
        <p:spPr bwMode="auto">
          <a:xfrm>
            <a:off x="5436096" y="3603957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grpSp>
        <p:nvGrpSpPr>
          <p:cNvPr id="5148" name="Group 28"/>
          <p:cNvGrpSpPr>
            <a:grpSpLocks/>
          </p:cNvGrpSpPr>
          <p:nvPr/>
        </p:nvGrpSpPr>
        <p:grpSpPr bwMode="auto">
          <a:xfrm>
            <a:off x="6019800" y="3368675"/>
            <a:ext cx="533400" cy="1250950"/>
            <a:chOff x="3840" y="2304"/>
            <a:chExt cx="336" cy="788"/>
          </a:xfrm>
        </p:grpSpPr>
        <p:sp>
          <p:nvSpPr>
            <p:cNvPr id="4113" name="Text Box 19"/>
            <p:cNvSpPr txBox="1">
              <a:spLocks noChangeArrowheads="1"/>
            </p:cNvSpPr>
            <p:nvPr/>
          </p:nvSpPr>
          <p:spPr bwMode="auto">
            <a:xfrm>
              <a:off x="384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003300"/>
                  </a:solidFill>
                </a:rPr>
                <a:t>3</a:t>
              </a:r>
              <a:endParaRPr lang="en-US" altLang="he-IL" sz="3600" dirty="0">
                <a:solidFill>
                  <a:srgbClr val="003300"/>
                </a:solidFill>
              </a:endParaRPr>
            </a:p>
          </p:txBody>
        </p:sp>
        <p:sp>
          <p:nvSpPr>
            <p:cNvPr id="4114" name="Line 20"/>
            <p:cNvSpPr>
              <a:spLocks noChangeShapeType="1"/>
            </p:cNvSpPr>
            <p:nvPr/>
          </p:nvSpPr>
          <p:spPr bwMode="auto">
            <a:xfrm>
              <a:off x="388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Text Box 21"/>
            <p:cNvSpPr txBox="1">
              <a:spLocks noChangeArrowheads="1"/>
            </p:cNvSpPr>
            <p:nvPr/>
          </p:nvSpPr>
          <p:spPr bwMode="auto">
            <a:xfrm>
              <a:off x="384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FF0000"/>
                  </a:solidFill>
                </a:rPr>
                <a:t>9</a:t>
              </a:r>
              <a:endParaRPr lang="en-US" altLang="he-IL" sz="3600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875337"/>
              </p:ext>
            </p:extLst>
          </p:nvPr>
        </p:nvGraphicFramePr>
        <p:xfrm>
          <a:off x="806470" y="4619625"/>
          <a:ext cx="1224915" cy="1102995"/>
        </p:xfrm>
        <a:graphic>
          <a:graphicData uri="http://schemas.openxmlformats.org/drawingml/2006/table">
            <a:tbl>
              <a:tblPr firstRow="1" firstCol="1" bandRow="1"/>
              <a:tblGrid>
                <a:gridCol w="408305"/>
                <a:gridCol w="408305"/>
                <a:gridCol w="408305"/>
              </a:tblGrid>
              <a:tr h="374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</a:tr>
              <a:tr h="353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2089533" y="486916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-</a:t>
            </a:r>
            <a:endParaRPr lang="en-US" altLang="he-IL" sz="3600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258401"/>
              </p:ext>
            </p:extLst>
          </p:nvPr>
        </p:nvGraphicFramePr>
        <p:xfrm>
          <a:off x="2744110" y="4638337"/>
          <a:ext cx="1224915" cy="1102995"/>
        </p:xfrm>
        <a:graphic>
          <a:graphicData uri="http://schemas.openxmlformats.org/drawingml/2006/table">
            <a:tbl>
              <a:tblPr firstRow="1" firstCol="1" bandRow="1"/>
              <a:tblGrid>
                <a:gridCol w="408305"/>
                <a:gridCol w="408305"/>
                <a:gridCol w="408305"/>
              </a:tblGrid>
              <a:tr h="374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4393544" y="4847086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727496"/>
              </p:ext>
            </p:extLst>
          </p:nvPr>
        </p:nvGraphicFramePr>
        <p:xfrm>
          <a:off x="5580112" y="4612216"/>
          <a:ext cx="1224915" cy="1102995"/>
        </p:xfrm>
        <a:graphic>
          <a:graphicData uri="http://schemas.openxmlformats.org/drawingml/2006/table">
            <a:tbl>
              <a:tblPr firstRow="1" firstCol="1" bandRow="1"/>
              <a:tblGrid>
                <a:gridCol w="408305"/>
                <a:gridCol w="408305"/>
                <a:gridCol w="408305"/>
              </a:tblGrid>
              <a:tr h="374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</a:tr>
              <a:tr h="353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59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/>
      <p:bldP spid="4101" grpId="0"/>
      <p:bldP spid="4103" grpId="0"/>
      <p:bldP spid="5135" grpId="0"/>
      <p:bldP spid="4105" grpId="0" animBg="1"/>
      <p:bldP spid="5137" grpId="0"/>
      <p:bldP spid="4107" grpId="0"/>
      <p:bldP spid="27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1259632" y="260648"/>
            <a:ext cx="6768752" cy="1143000"/>
          </a:xfrm>
          <a:noFill/>
        </p:spPr>
        <p:txBody>
          <a:bodyPr/>
          <a:lstStyle/>
          <a:p>
            <a:pPr marL="0" indent="0" algn="ctr" eaLnBrk="1" hangingPunct="1">
              <a:buNone/>
            </a:pPr>
            <a:r>
              <a:rPr lang="ar-SA" altLang="he-IL" dirty="0" smtClean="0">
                <a:solidFill>
                  <a:schemeClr val="accent1">
                    <a:lumMod val="75000"/>
                  </a:schemeClr>
                </a:solidFill>
              </a:rPr>
              <a:t>جمع وطرح كسور ذات مقامات مختلفة</a:t>
            </a:r>
            <a:endParaRPr lang="en-US" altLang="he-IL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331640" y="2151185"/>
            <a:ext cx="65532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spcBef>
                <a:spcPct val="50000"/>
              </a:spcBef>
              <a:buFontTx/>
              <a:buNone/>
            </a:pPr>
            <a:r>
              <a:rPr lang="ar-SA" altLang="he-IL" sz="2800" dirty="0"/>
              <a:t>عند جمع او طرح كسور بسيطة ذات مقامات </a:t>
            </a:r>
            <a:r>
              <a:rPr lang="ar-SA" altLang="he-IL" sz="2800" b="1" dirty="0"/>
              <a:t>مختلفة</a:t>
            </a:r>
            <a:r>
              <a:rPr lang="ar-SA" altLang="he-IL" sz="2800" dirty="0"/>
              <a:t> </a:t>
            </a:r>
            <a:r>
              <a:rPr lang="ar-SA" altLang="he-IL" sz="2800" dirty="0" err="1" smtClean="0"/>
              <a:t>فاننا</a:t>
            </a:r>
            <a:r>
              <a:rPr lang="ar-SA" altLang="he-IL" sz="2800" dirty="0" smtClean="0"/>
              <a:t> نستعمل طريقة توسيع </a:t>
            </a:r>
            <a:r>
              <a:rPr lang="ar-SA" altLang="he-IL" sz="2800" dirty="0"/>
              <a:t>او اختزال احد الكسرين ( اذا كان ممكن) حتى يصبح للكسرين نفس المقام ونكمل الحل كما شرحنا سابقا في الكسور ذات </a:t>
            </a:r>
            <a:r>
              <a:rPr lang="ar-SA" altLang="he-IL" sz="2800" dirty="0">
                <a:solidFill>
                  <a:srgbClr val="FF0000"/>
                </a:solidFill>
              </a:rPr>
              <a:t>المقام المشترك</a:t>
            </a:r>
            <a:r>
              <a:rPr lang="ar-SA" altLang="he-IL" sz="2800" dirty="0"/>
              <a:t>.</a:t>
            </a:r>
          </a:p>
          <a:p>
            <a:pPr algn="r" rtl="1" eaLnBrk="1" hangingPunct="1">
              <a:spcBef>
                <a:spcPct val="50000"/>
              </a:spcBef>
              <a:buFontTx/>
              <a:buNone/>
            </a:pPr>
            <a:endParaRPr lang="en-US" altLang="he-IL" sz="2800" dirty="0"/>
          </a:p>
        </p:txBody>
      </p:sp>
    </p:spTree>
    <p:extLst>
      <p:ext uri="{BB962C8B-B14F-4D97-AF65-F5344CB8AC3E}">
        <p14:creationId xmlns:p14="http://schemas.microsoft.com/office/powerpoint/2010/main" val="360084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9" name="Oval 41"/>
          <p:cNvSpPr>
            <a:spLocks noChangeArrowheads="1"/>
          </p:cNvSpPr>
          <p:nvPr/>
        </p:nvSpPr>
        <p:spPr bwMode="auto">
          <a:xfrm>
            <a:off x="6477000" y="4343400"/>
            <a:ext cx="914400" cy="1828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373287" cy="1143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ar-SA" altLang="he-IL" dirty="0" smtClean="0">
                <a:solidFill>
                  <a:schemeClr val="accent1">
                    <a:lumMod val="75000"/>
                  </a:schemeClr>
                </a:solidFill>
              </a:rPr>
              <a:t>توسيع او اختزال احد الكسرين</a:t>
            </a:r>
            <a:endParaRPr lang="en-US" altLang="he-IL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771256" y="1713384"/>
            <a:ext cx="2935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ar-SA" altLang="he-IL" sz="2400" dirty="0"/>
              <a:t>مثال 1 (جمع كسور):</a:t>
            </a:r>
            <a:endParaRPr lang="en-US" altLang="he-IL" sz="2400" dirty="0"/>
          </a:p>
        </p:txBody>
      </p:sp>
      <p:grpSp>
        <p:nvGrpSpPr>
          <p:cNvPr id="7222" name="Group 54"/>
          <p:cNvGrpSpPr>
            <a:grpSpLocks/>
          </p:cNvGrpSpPr>
          <p:nvPr/>
        </p:nvGrpSpPr>
        <p:grpSpPr bwMode="auto">
          <a:xfrm>
            <a:off x="2590800" y="2438400"/>
            <a:ext cx="533400" cy="1250950"/>
            <a:chOff x="1632" y="1536"/>
            <a:chExt cx="336" cy="788"/>
          </a:xfrm>
        </p:grpSpPr>
        <p:sp>
          <p:nvSpPr>
            <p:cNvPr id="6194" name="Text Box 5"/>
            <p:cNvSpPr txBox="1">
              <a:spLocks noChangeArrowheads="1"/>
            </p:cNvSpPr>
            <p:nvPr/>
          </p:nvSpPr>
          <p:spPr bwMode="auto">
            <a:xfrm>
              <a:off x="1632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0000FF"/>
                  </a:solidFill>
                </a:rPr>
                <a:t>3</a:t>
              </a:r>
              <a:endParaRPr lang="en-US" altLang="he-IL" sz="3600">
                <a:solidFill>
                  <a:srgbClr val="0000FF"/>
                </a:solidFill>
              </a:endParaRPr>
            </a:p>
          </p:txBody>
        </p:sp>
        <p:sp>
          <p:nvSpPr>
            <p:cNvPr id="6195" name="Line 6"/>
            <p:cNvSpPr>
              <a:spLocks noChangeShapeType="1"/>
            </p:cNvSpPr>
            <p:nvPr/>
          </p:nvSpPr>
          <p:spPr bwMode="auto">
            <a:xfrm>
              <a:off x="1680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Text Box 7"/>
            <p:cNvSpPr txBox="1">
              <a:spLocks noChangeArrowheads="1"/>
            </p:cNvSpPr>
            <p:nvPr/>
          </p:nvSpPr>
          <p:spPr bwMode="auto">
            <a:xfrm>
              <a:off x="1632" y="1920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FF0000"/>
                  </a:solidFill>
                </a:rPr>
                <a:t>5</a:t>
              </a:r>
              <a:endParaRPr lang="en-US" altLang="he-IL" sz="3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32004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+</a:t>
            </a:r>
            <a:endParaRPr lang="en-US" altLang="he-IL" sz="3600" dirty="0"/>
          </a:p>
        </p:txBody>
      </p:sp>
      <p:grpSp>
        <p:nvGrpSpPr>
          <p:cNvPr id="7223" name="Group 55"/>
          <p:cNvGrpSpPr>
            <a:grpSpLocks/>
          </p:cNvGrpSpPr>
          <p:nvPr/>
        </p:nvGrpSpPr>
        <p:grpSpPr bwMode="auto">
          <a:xfrm>
            <a:off x="3505200" y="2438400"/>
            <a:ext cx="762000" cy="1250950"/>
            <a:chOff x="2208" y="1536"/>
            <a:chExt cx="480" cy="788"/>
          </a:xfrm>
        </p:grpSpPr>
        <p:sp>
          <p:nvSpPr>
            <p:cNvPr id="6191" name="Text Box 9"/>
            <p:cNvSpPr txBox="1">
              <a:spLocks noChangeArrowheads="1"/>
            </p:cNvSpPr>
            <p:nvPr/>
          </p:nvSpPr>
          <p:spPr bwMode="auto">
            <a:xfrm>
              <a:off x="2352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996633"/>
                  </a:solidFill>
                </a:rPr>
                <a:t>2</a:t>
              </a:r>
              <a:endParaRPr lang="en-US" altLang="he-IL" sz="3600" dirty="0">
                <a:solidFill>
                  <a:srgbClr val="996633"/>
                </a:solidFill>
              </a:endParaRPr>
            </a:p>
          </p:txBody>
        </p:sp>
        <p:sp>
          <p:nvSpPr>
            <p:cNvPr id="6192" name="Line 10"/>
            <p:cNvSpPr>
              <a:spLocks noChangeShapeType="1"/>
            </p:cNvSpPr>
            <p:nvPr/>
          </p:nvSpPr>
          <p:spPr bwMode="auto">
            <a:xfrm>
              <a:off x="2400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Text Box 11"/>
            <p:cNvSpPr txBox="1">
              <a:spLocks noChangeArrowheads="1"/>
            </p:cNvSpPr>
            <p:nvPr/>
          </p:nvSpPr>
          <p:spPr bwMode="auto">
            <a:xfrm>
              <a:off x="2208" y="1920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FF0000"/>
                  </a:solidFill>
                </a:rPr>
                <a:t>10</a:t>
              </a:r>
              <a:endParaRPr lang="en-US" altLang="he-IL" sz="3600">
                <a:solidFill>
                  <a:srgbClr val="FF0000"/>
                </a:solidFill>
              </a:endParaRPr>
            </a:p>
          </p:txBody>
        </p:sp>
      </p:grp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41910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2895600" y="3810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457200" y="3886200"/>
            <a:ext cx="243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ar-SA" altLang="he-IL" sz="1800" dirty="0"/>
              <a:t>نوسع الكسر بواسطة عملية الضرب لكي يصبح المقام 10</a:t>
            </a:r>
            <a:endParaRPr lang="en-US" altLang="he-IL" sz="1800" dirty="0"/>
          </a:p>
        </p:txBody>
      </p:sp>
      <p:grpSp>
        <p:nvGrpSpPr>
          <p:cNvPr id="7224" name="Group 56"/>
          <p:cNvGrpSpPr>
            <a:grpSpLocks/>
          </p:cNvGrpSpPr>
          <p:nvPr/>
        </p:nvGrpSpPr>
        <p:grpSpPr bwMode="auto">
          <a:xfrm>
            <a:off x="2514600" y="4648200"/>
            <a:ext cx="533400" cy="1250950"/>
            <a:chOff x="1584" y="2928"/>
            <a:chExt cx="336" cy="788"/>
          </a:xfrm>
        </p:grpSpPr>
        <p:sp>
          <p:nvSpPr>
            <p:cNvPr id="6188" name="Text Box 26"/>
            <p:cNvSpPr txBox="1">
              <a:spLocks noChangeArrowheads="1"/>
            </p:cNvSpPr>
            <p:nvPr/>
          </p:nvSpPr>
          <p:spPr bwMode="auto">
            <a:xfrm>
              <a:off x="1584" y="292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0000FF"/>
                  </a:solidFill>
                </a:rPr>
                <a:t>3</a:t>
              </a:r>
              <a:endParaRPr lang="en-US" altLang="he-IL" sz="3600">
                <a:solidFill>
                  <a:srgbClr val="0000FF"/>
                </a:solidFill>
              </a:endParaRPr>
            </a:p>
          </p:txBody>
        </p:sp>
        <p:sp>
          <p:nvSpPr>
            <p:cNvPr id="6189" name="Line 27"/>
            <p:cNvSpPr>
              <a:spLocks noChangeShapeType="1"/>
            </p:cNvSpPr>
            <p:nvPr/>
          </p:nvSpPr>
          <p:spPr bwMode="auto">
            <a:xfrm>
              <a:off x="1632" y="33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Text Box 28"/>
            <p:cNvSpPr txBox="1">
              <a:spLocks noChangeArrowheads="1"/>
            </p:cNvSpPr>
            <p:nvPr/>
          </p:nvSpPr>
          <p:spPr bwMode="auto">
            <a:xfrm>
              <a:off x="1584" y="3312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FF0000"/>
                  </a:solidFill>
                </a:rPr>
                <a:t>5</a:t>
              </a:r>
              <a:endParaRPr lang="en-US" altLang="he-IL" sz="3600">
                <a:solidFill>
                  <a:srgbClr val="FF0000"/>
                </a:solidFill>
              </a:endParaRPr>
            </a:p>
          </p:txBody>
        </p:sp>
      </p:grp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3200400" y="48768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×</a:t>
            </a:r>
            <a:endParaRPr lang="en-US" altLang="he-IL" sz="3600" dirty="0"/>
          </a:p>
        </p:txBody>
      </p:sp>
      <p:grpSp>
        <p:nvGrpSpPr>
          <p:cNvPr id="7225" name="Group 57"/>
          <p:cNvGrpSpPr>
            <a:grpSpLocks/>
          </p:cNvGrpSpPr>
          <p:nvPr/>
        </p:nvGrpSpPr>
        <p:grpSpPr bwMode="auto">
          <a:xfrm>
            <a:off x="3581400" y="4648200"/>
            <a:ext cx="762000" cy="1250950"/>
            <a:chOff x="2256" y="2928"/>
            <a:chExt cx="480" cy="788"/>
          </a:xfrm>
        </p:grpSpPr>
        <p:sp>
          <p:nvSpPr>
            <p:cNvPr id="6185" name="Text Box 30"/>
            <p:cNvSpPr txBox="1">
              <a:spLocks noChangeArrowheads="1"/>
            </p:cNvSpPr>
            <p:nvPr/>
          </p:nvSpPr>
          <p:spPr bwMode="auto">
            <a:xfrm>
              <a:off x="2352" y="292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996633"/>
                  </a:solidFill>
                </a:rPr>
                <a:t>2</a:t>
              </a:r>
              <a:endParaRPr lang="en-US" altLang="he-IL" sz="3600" dirty="0">
                <a:solidFill>
                  <a:srgbClr val="996633"/>
                </a:solidFill>
              </a:endParaRPr>
            </a:p>
          </p:txBody>
        </p:sp>
        <p:sp>
          <p:nvSpPr>
            <p:cNvPr id="6186" name="Line 31"/>
            <p:cNvSpPr>
              <a:spLocks noChangeShapeType="1"/>
            </p:cNvSpPr>
            <p:nvPr/>
          </p:nvSpPr>
          <p:spPr bwMode="auto">
            <a:xfrm>
              <a:off x="2400" y="33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Text Box 32"/>
            <p:cNvSpPr txBox="1">
              <a:spLocks noChangeArrowheads="1"/>
            </p:cNvSpPr>
            <p:nvPr/>
          </p:nvSpPr>
          <p:spPr bwMode="auto">
            <a:xfrm>
              <a:off x="2256" y="3312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996633"/>
                  </a:solidFill>
                </a:rPr>
                <a:t>2</a:t>
              </a:r>
              <a:endParaRPr lang="en-US" altLang="he-IL" sz="3600">
                <a:solidFill>
                  <a:srgbClr val="996633"/>
                </a:solidFill>
              </a:endParaRPr>
            </a:p>
          </p:txBody>
        </p:sp>
      </p:grp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4191000" y="48768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/>
              <a:t>=</a:t>
            </a:r>
            <a:endParaRPr lang="en-US" altLang="he-IL" sz="3600"/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4800600" y="46482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996633"/>
                </a:solidFill>
              </a:rPr>
              <a:t>2 × </a:t>
            </a:r>
            <a:r>
              <a:rPr lang="ar-SA" altLang="he-IL" sz="3600" dirty="0">
                <a:solidFill>
                  <a:srgbClr val="0000FF"/>
                </a:solidFill>
              </a:rPr>
              <a:t>3</a:t>
            </a:r>
            <a:endParaRPr lang="en-US" altLang="he-IL" sz="3600" dirty="0">
              <a:solidFill>
                <a:srgbClr val="0000FF"/>
              </a:solidFill>
            </a:endParaRPr>
          </a:p>
        </p:txBody>
      </p:sp>
      <p:sp>
        <p:nvSpPr>
          <p:cNvPr id="6164" name="Line 35"/>
          <p:cNvSpPr>
            <a:spLocks noChangeShapeType="1"/>
          </p:cNvSpPr>
          <p:nvPr/>
        </p:nvSpPr>
        <p:spPr bwMode="auto">
          <a:xfrm>
            <a:off x="4876800" y="5257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4648200" y="5257800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996633"/>
                </a:solidFill>
              </a:rPr>
              <a:t>2 × </a:t>
            </a:r>
            <a:r>
              <a:rPr lang="ar-SA" altLang="he-IL" sz="3600" dirty="0">
                <a:solidFill>
                  <a:srgbClr val="FF0000"/>
                </a:solidFill>
              </a:rPr>
              <a:t>5</a:t>
            </a:r>
            <a:endParaRPr lang="en-US" altLang="he-IL" sz="3600" dirty="0">
              <a:solidFill>
                <a:srgbClr val="FF0000"/>
              </a:solidFill>
            </a:endParaRPr>
          </a:p>
        </p:txBody>
      </p:sp>
      <p:sp>
        <p:nvSpPr>
          <p:cNvPr id="6166" name="Text Box 37"/>
          <p:cNvSpPr txBox="1">
            <a:spLocks noChangeArrowheads="1"/>
          </p:cNvSpPr>
          <p:nvPr/>
        </p:nvSpPr>
        <p:spPr bwMode="auto">
          <a:xfrm>
            <a:off x="6019800" y="48768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6629400" y="46482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996633"/>
                </a:solidFill>
              </a:rPr>
              <a:t>6</a:t>
            </a:r>
            <a:endParaRPr lang="en-US" altLang="he-IL" sz="3600" dirty="0">
              <a:solidFill>
                <a:srgbClr val="996633"/>
              </a:solidFill>
            </a:endParaRPr>
          </a:p>
        </p:txBody>
      </p:sp>
      <p:sp>
        <p:nvSpPr>
          <p:cNvPr id="6168" name="Line 39"/>
          <p:cNvSpPr>
            <a:spLocks noChangeShapeType="1"/>
          </p:cNvSpPr>
          <p:nvPr/>
        </p:nvSpPr>
        <p:spPr bwMode="auto">
          <a:xfrm>
            <a:off x="6705600" y="525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6477000" y="52578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>
                <a:solidFill>
                  <a:srgbClr val="996633"/>
                </a:solidFill>
              </a:rPr>
              <a:t>10</a:t>
            </a:r>
            <a:endParaRPr lang="en-US" altLang="he-IL" sz="3600">
              <a:solidFill>
                <a:srgbClr val="996633"/>
              </a:solidFill>
            </a:endParaRPr>
          </a:p>
        </p:txBody>
      </p:sp>
      <p:sp>
        <p:nvSpPr>
          <p:cNvPr id="7210" name="Line 42"/>
          <p:cNvSpPr>
            <a:spLocks noChangeShapeType="1"/>
          </p:cNvSpPr>
          <p:nvPr/>
        </p:nvSpPr>
        <p:spPr bwMode="auto">
          <a:xfrm flipH="1" flipV="1">
            <a:off x="5181600" y="3581400"/>
            <a:ext cx="1371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26" name="Group 58"/>
          <p:cNvGrpSpPr>
            <a:grpSpLocks/>
          </p:cNvGrpSpPr>
          <p:nvPr/>
        </p:nvGrpSpPr>
        <p:grpSpPr bwMode="auto">
          <a:xfrm>
            <a:off x="4572000" y="2438400"/>
            <a:ext cx="762000" cy="1250950"/>
            <a:chOff x="2880" y="1536"/>
            <a:chExt cx="480" cy="788"/>
          </a:xfrm>
        </p:grpSpPr>
        <p:sp>
          <p:nvSpPr>
            <p:cNvPr id="6182" name="Text Box 43"/>
            <p:cNvSpPr txBox="1">
              <a:spLocks noChangeArrowheads="1"/>
            </p:cNvSpPr>
            <p:nvPr/>
          </p:nvSpPr>
          <p:spPr bwMode="auto">
            <a:xfrm>
              <a:off x="2976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996633"/>
                  </a:solidFill>
                </a:rPr>
                <a:t>6</a:t>
              </a:r>
              <a:endParaRPr lang="en-US" altLang="he-IL" sz="3600">
                <a:solidFill>
                  <a:srgbClr val="996633"/>
                </a:solidFill>
              </a:endParaRPr>
            </a:p>
          </p:txBody>
        </p:sp>
        <p:sp>
          <p:nvSpPr>
            <p:cNvPr id="6183" name="Line 44"/>
            <p:cNvSpPr>
              <a:spLocks noChangeShapeType="1"/>
            </p:cNvSpPr>
            <p:nvPr/>
          </p:nvSpPr>
          <p:spPr bwMode="auto">
            <a:xfrm>
              <a:off x="3024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Text Box 45"/>
            <p:cNvSpPr txBox="1">
              <a:spLocks noChangeArrowheads="1"/>
            </p:cNvSpPr>
            <p:nvPr/>
          </p:nvSpPr>
          <p:spPr bwMode="auto">
            <a:xfrm>
              <a:off x="2880" y="1920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996633"/>
                  </a:solidFill>
                </a:rPr>
                <a:t>10</a:t>
              </a:r>
              <a:endParaRPr lang="en-US" altLang="he-IL" sz="3600" dirty="0">
                <a:solidFill>
                  <a:srgbClr val="996633"/>
                </a:solidFill>
              </a:endParaRPr>
            </a:p>
          </p:txBody>
        </p:sp>
      </p:grp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53340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+</a:t>
            </a:r>
            <a:endParaRPr lang="en-US" altLang="he-IL" sz="3600" dirty="0"/>
          </a:p>
        </p:txBody>
      </p:sp>
      <p:grpSp>
        <p:nvGrpSpPr>
          <p:cNvPr id="7227" name="Group 59"/>
          <p:cNvGrpSpPr>
            <a:grpSpLocks/>
          </p:cNvGrpSpPr>
          <p:nvPr/>
        </p:nvGrpSpPr>
        <p:grpSpPr bwMode="auto">
          <a:xfrm>
            <a:off x="5638800" y="2438400"/>
            <a:ext cx="762000" cy="1250950"/>
            <a:chOff x="3552" y="1536"/>
            <a:chExt cx="480" cy="788"/>
          </a:xfrm>
        </p:grpSpPr>
        <p:sp>
          <p:nvSpPr>
            <p:cNvPr id="6179" name="Text Box 47"/>
            <p:cNvSpPr txBox="1">
              <a:spLocks noChangeArrowheads="1"/>
            </p:cNvSpPr>
            <p:nvPr/>
          </p:nvSpPr>
          <p:spPr bwMode="auto">
            <a:xfrm>
              <a:off x="3696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996633"/>
                  </a:solidFill>
                </a:rPr>
                <a:t>2</a:t>
              </a:r>
              <a:endParaRPr lang="en-US" altLang="he-IL" sz="3600" dirty="0">
                <a:solidFill>
                  <a:srgbClr val="996633"/>
                </a:solidFill>
              </a:endParaRPr>
            </a:p>
          </p:txBody>
        </p:sp>
        <p:sp>
          <p:nvSpPr>
            <p:cNvPr id="6180" name="Line 48"/>
            <p:cNvSpPr>
              <a:spLocks noChangeShapeType="1"/>
            </p:cNvSpPr>
            <p:nvPr/>
          </p:nvSpPr>
          <p:spPr bwMode="auto">
            <a:xfrm>
              <a:off x="3744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Text Box 49"/>
            <p:cNvSpPr txBox="1">
              <a:spLocks noChangeArrowheads="1"/>
            </p:cNvSpPr>
            <p:nvPr/>
          </p:nvSpPr>
          <p:spPr bwMode="auto">
            <a:xfrm>
              <a:off x="3552" y="1920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FF0000"/>
                  </a:solidFill>
                </a:rPr>
                <a:t>10</a:t>
              </a:r>
              <a:endParaRPr lang="en-US" altLang="he-IL" sz="3600">
                <a:solidFill>
                  <a:srgbClr val="FF0000"/>
                </a:solidFill>
              </a:endParaRPr>
            </a:p>
          </p:txBody>
        </p:sp>
      </p:grpSp>
      <p:sp>
        <p:nvSpPr>
          <p:cNvPr id="6174" name="Text Box 50"/>
          <p:cNvSpPr txBox="1">
            <a:spLocks noChangeArrowheads="1"/>
          </p:cNvSpPr>
          <p:nvPr/>
        </p:nvSpPr>
        <p:spPr bwMode="auto">
          <a:xfrm>
            <a:off x="63246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6858000" y="24384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996633"/>
                </a:solidFill>
              </a:rPr>
              <a:t>8</a:t>
            </a:r>
            <a:endParaRPr lang="en-US" altLang="he-IL" sz="3600" dirty="0">
              <a:solidFill>
                <a:srgbClr val="996633"/>
              </a:solidFill>
            </a:endParaRPr>
          </a:p>
        </p:txBody>
      </p:sp>
      <p:grpSp>
        <p:nvGrpSpPr>
          <p:cNvPr id="7228" name="Group 60"/>
          <p:cNvGrpSpPr>
            <a:grpSpLocks/>
          </p:cNvGrpSpPr>
          <p:nvPr/>
        </p:nvGrpSpPr>
        <p:grpSpPr bwMode="auto">
          <a:xfrm>
            <a:off x="6629400" y="3048000"/>
            <a:ext cx="762000" cy="641350"/>
            <a:chOff x="4176" y="1920"/>
            <a:chExt cx="480" cy="404"/>
          </a:xfrm>
        </p:grpSpPr>
        <p:sp>
          <p:nvSpPr>
            <p:cNvPr id="6177" name="Line 52"/>
            <p:cNvSpPr>
              <a:spLocks noChangeShapeType="1"/>
            </p:cNvSpPr>
            <p:nvPr/>
          </p:nvSpPr>
          <p:spPr bwMode="auto">
            <a:xfrm>
              <a:off x="4368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Text Box 53"/>
            <p:cNvSpPr txBox="1">
              <a:spLocks noChangeArrowheads="1"/>
            </p:cNvSpPr>
            <p:nvPr/>
          </p:nvSpPr>
          <p:spPr bwMode="auto">
            <a:xfrm>
              <a:off x="4176" y="1920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FF0000"/>
                  </a:solidFill>
                </a:rPr>
                <a:t>10</a:t>
              </a:r>
              <a:endParaRPr lang="en-US" altLang="he-IL" sz="36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701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9" grpId="0" animBg="1"/>
      <p:bldP spid="7170" grpId="0"/>
      <p:bldP spid="7172" grpId="0"/>
      <p:bldP spid="6150" grpId="0"/>
      <p:bldP spid="6152" grpId="0"/>
      <p:bldP spid="7192" grpId="0" animBg="1"/>
      <p:bldP spid="7193" grpId="0"/>
      <p:bldP spid="7197" grpId="0"/>
      <p:bldP spid="7201" grpId="0"/>
      <p:bldP spid="7202" grpId="0"/>
      <p:bldP spid="6164" grpId="0" animBg="1"/>
      <p:bldP spid="7204" grpId="0"/>
      <p:bldP spid="6166" grpId="0"/>
      <p:bldP spid="7206" grpId="0"/>
      <p:bldP spid="6168" grpId="0" animBg="1"/>
      <p:bldP spid="7208" grpId="0"/>
      <p:bldP spid="7210" grpId="0" animBg="1"/>
      <p:bldP spid="7214" grpId="0"/>
      <p:bldP spid="6174" grpId="0"/>
      <p:bldP spid="72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6477000" y="4343400"/>
            <a:ext cx="914400" cy="1828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xfrm>
            <a:off x="1412289" y="260648"/>
            <a:ext cx="6512511" cy="1143000"/>
          </a:xfrm>
          <a:noFill/>
        </p:spPr>
        <p:txBody>
          <a:bodyPr/>
          <a:lstStyle/>
          <a:p>
            <a:pPr marL="0" indent="0" algn="ctr" eaLnBrk="1" hangingPunct="1">
              <a:buNone/>
            </a:pPr>
            <a:r>
              <a:rPr lang="ar-SA" altLang="he-IL" dirty="0" smtClean="0"/>
              <a:t>توسيع او اختزال احد الكسرين</a:t>
            </a:r>
            <a:endParaRPr lang="en-US" altLang="he-IL" dirty="0" smtClean="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083132" y="1844824"/>
            <a:ext cx="261653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ar-SA" altLang="he-IL" sz="2400" dirty="0"/>
              <a:t>مثال 2 (طرح كسور):</a:t>
            </a:r>
            <a:endParaRPr lang="en-US" altLang="he-IL" sz="2400" dirty="0"/>
          </a:p>
        </p:txBody>
      </p:sp>
      <p:grpSp>
        <p:nvGrpSpPr>
          <p:cNvPr id="8240" name="Group 48"/>
          <p:cNvGrpSpPr>
            <a:grpSpLocks/>
          </p:cNvGrpSpPr>
          <p:nvPr/>
        </p:nvGrpSpPr>
        <p:grpSpPr bwMode="auto">
          <a:xfrm>
            <a:off x="2590800" y="2438400"/>
            <a:ext cx="533400" cy="1250950"/>
            <a:chOff x="1632" y="1536"/>
            <a:chExt cx="336" cy="788"/>
          </a:xfrm>
        </p:grpSpPr>
        <p:sp>
          <p:nvSpPr>
            <p:cNvPr id="7217" name="Text Box 7"/>
            <p:cNvSpPr txBox="1">
              <a:spLocks noChangeArrowheads="1"/>
            </p:cNvSpPr>
            <p:nvPr/>
          </p:nvSpPr>
          <p:spPr bwMode="auto">
            <a:xfrm>
              <a:off x="1632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0000FF"/>
                  </a:solidFill>
                </a:rPr>
                <a:t>6</a:t>
              </a:r>
              <a:endParaRPr lang="en-US" altLang="he-IL" sz="3600">
                <a:solidFill>
                  <a:srgbClr val="0000FF"/>
                </a:solidFill>
              </a:endParaRPr>
            </a:p>
          </p:txBody>
        </p:sp>
        <p:sp>
          <p:nvSpPr>
            <p:cNvPr id="7218" name="Line 8"/>
            <p:cNvSpPr>
              <a:spLocks noChangeShapeType="1"/>
            </p:cNvSpPr>
            <p:nvPr/>
          </p:nvSpPr>
          <p:spPr bwMode="auto">
            <a:xfrm>
              <a:off x="1680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9" name="Text Box 9"/>
            <p:cNvSpPr txBox="1">
              <a:spLocks noChangeArrowheads="1"/>
            </p:cNvSpPr>
            <p:nvPr/>
          </p:nvSpPr>
          <p:spPr bwMode="auto">
            <a:xfrm>
              <a:off x="1632" y="1920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FF0000"/>
                  </a:solidFill>
                </a:rPr>
                <a:t>9</a:t>
              </a:r>
              <a:endParaRPr lang="en-US" altLang="he-IL" sz="3600">
                <a:solidFill>
                  <a:srgbClr val="FF0000"/>
                </a:solidFill>
              </a:endParaRPr>
            </a:p>
          </p:txBody>
        </p:sp>
      </p:grp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2004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/>
              <a:t>-</a:t>
            </a:r>
            <a:endParaRPr lang="en-US" altLang="he-IL" sz="3600"/>
          </a:p>
        </p:txBody>
      </p:sp>
      <p:grpSp>
        <p:nvGrpSpPr>
          <p:cNvPr id="8241" name="Group 49"/>
          <p:cNvGrpSpPr>
            <a:grpSpLocks/>
          </p:cNvGrpSpPr>
          <p:nvPr/>
        </p:nvGrpSpPr>
        <p:grpSpPr bwMode="auto">
          <a:xfrm>
            <a:off x="3581400" y="2438400"/>
            <a:ext cx="762000" cy="1250950"/>
            <a:chOff x="2256" y="1536"/>
            <a:chExt cx="480" cy="788"/>
          </a:xfrm>
        </p:grpSpPr>
        <p:sp>
          <p:nvSpPr>
            <p:cNvPr id="7214" name="Text Box 11"/>
            <p:cNvSpPr txBox="1">
              <a:spLocks noChangeArrowheads="1"/>
            </p:cNvSpPr>
            <p:nvPr/>
          </p:nvSpPr>
          <p:spPr bwMode="auto">
            <a:xfrm>
              <a:off x="2352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996633"/>
                  </a:solidFill>
                </a:rPr>
                <a:t>1</a:t>
              </a:r>
              <a:endParaRPr lang="en-US" altLang="he-IL" sz="3600">
                <a:solidFill>
                  <a:srgbClr val="996633"/>
                </a:solidFill>
              </a:endParaRPr>
            </a:p>
          </p:txBody>
        </p:sp>
        <p:sp>
          <p:nvSpPr>
            <p:cNvPr id="7215" name="Line 12"/>
            <p:cNvSpPr>
              <a:spLocks noChangeShapeType="1"/>
            </p:cNvSpPr>
            <p:nvPr/>
          </p:nvSpPr>
          <p:spPr bwMode="auto">
            <a:xfrm>
              <a:off x="2400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6" name="Text Box 13"/>
            <p:cNvSpPr txBox="1">
              <a:spLocks noChangeArrowheads="1"/>
            </p:cNvSpPr>
            <p:nvPr/>
          </p:nvSpPr>
          <p:spPr bwMode="auto">
            <a:xfrm>
              <a:off x="2256" y="1920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FF0000"/>
                  </a:solidFill>
                </a:rPr>
                <a:t>3</a:t>
              </a:r>
              <a:endParaRPr lang="en-US" altLang="he-IL" sz="3600">
                <a:solidFill>
                  <a:srgbClr val="FF0000"/>
                </a:solidFill>
              </a:endParaRPr>
            </a:p>
          </p:txBody>
        </p:sp>
      </p:grp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1910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895600" y="3810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457200" y="3886200"/>
            <a:ext cx="243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ar-SA" altLang="he-IL" sz="1800" dirty="0"/>
              <a:t>نختزل الكسر بواسطة عملية القسمة لكي يصبح المقام 3</a:t>
            </a:r>
            <a:endParaRPr lang="en-US" altLang="he-IL" sz="1800" dirty="0"/>
          </a:p>
        </p:txBody>
      </p:sp>
      <p:grpSp>
        <p:nvGrpSpPr>
          <p:cNvPr id="8244" name="Group 52"/>
          <p:cNvGrpSpPr>
            <a:grpSpLocks/>
          </p:cNvGrpSpPr>
          <p:nvPr/>
        </p:nvGrpSpPr>
        <p:grpSpPr bwMode="auto">
          <a:xfrm>
            <a:off x="2514600" y="4648200"/>
            <a:ext cx="533400" cy="1250950"/>
            <a:chOff x="1584" y="2928"/>
            <a:chExt cx="336" cy="788"/>
          </a:xfrm>
        </p:grpSpPr>
        <p:sp>
          <p:nvSpPr>
            <p:cNvPr id="7211" name="Text Box 21"/>
            <p:cNvSpPr txBox="1">
              <a:spLocks noChangeArrowheads="1"/>
            </p:cNvSpPr>
            <p:nvPr/>
          </p:nvSpPr>
          <p:spPr bwMode="auto">
            <a:xfrm>
              <a:off x="1584" y="292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0000FF"/>
                  </a:solidFill>
                </a:rPr>
                <a:t>6</a:t>
              </a:r>
              <a:endParaRPr lang="en-US" altLang="he-IL" sz="3600">
                <a:solidFill>
                  <a:srgbClr val="0000FF"/>
                </a:solidFill>
              </a:endParaRPr>
            </a:p>
          </p:txBody>
        </p:sp>
        <p:sp>
          <p:nvSpPr>
            <p:cNvPr id="7212" name="Line 22"/>
            <p:cNvSpPr>
              <a:spLocks noChangeShapeType="1"/>
            </p:cNvSpPr>
            <p:nvPr/>
          </p:nvSpPr>
          <p:spPr bwMode="auto">
            <a:xfrm>
              <a:off x="1632" y="33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Text Box 23"/>
            <p:cNvSpPr txBox="1">
              <a:spLocks noChangeArrowheads="1"/>
            </p:cNvSpPr>
            <p:nvPr/>
          </p:nvSpPr>
          <p:spPr bwMode="auto">
            <a:xfrm>
              <a:off x="1584" y="3312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FF0000"/>
                  </a:solidFill>
                </a:rPr>
                <a:t>9</a:t>
              </a:r>
              <a:endParaRPr lang="en-US" altLang="he-IL" sz="3600">
                <a:solidFill>
                  <a:srgbClr val="FF0000"/>
                </a:solidFill>
              </a:endParaRPr>
            </a:p>
          </p:txBody>
        </p:sp>
      </p:grp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3200400" y="48768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/>
              <a:t>:</a:t>
            </a:r>
            <a:endParaRPr lang="en-US" altLang="he-IL" sz="3600"/>
          </a:p>
        </p:txBody>
      </p:sp>
      <p:grpSp>
        <p:nvGrpSpPr>
          <p:cNvPr id="8245" name="Group 53"/>
          <p:cNvGrpSpPr>
            <a:grpSpLocks/>
          </p:cNvGrpSpPr>
          <p:nvPr/>
        </p:nvGrpSpPr>
        <p:grpSpPr bwMode="auto">
          <a:xfrm>
            <a:off x="3581400" y="4648200"/>
            <a:ext cx="762000" cy="1250950"/>
            <a:chOff x="2256" y="2928"/>
            <a:chExt cx="480" cy="788"/>
          </a:xfrm>
        </p:grpSpPr>
        <p:sp>
          <p:nvSpPr>
            <p:cNvPr id="7208" name="Text Box 25"/>
            <p:cNvSpPr txBox="1">
              <a:spLocks noChangeArrowheads="1"/>
            </p:cNvSpPr>
            <p:nvPr/>
          </p:nvSpPr>
          <p:spPr bwMode="auto">
            <a:xfrm>
              <a:off x="2352" y="292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996633"/>
                  </a:solidFill>
                </a:rPr>
                <a:t>3</a:t>
              </a:r>
              <a:endParaRPr lang="en-US" altLang="he-IL" sz="3600">
                <a:solidFill>
                  <a:srgbClr val="996633"/>
                </a:solidFill>
              </a:endParaRPr>
            </a:p>
          </p:txBody>
        </p:sp>
        <p:sp>
          <p:nvSpPr>
            <p:cNvPr id="7209" name="Line 26"/>
            <p:cNvSpPr>
              <a:spLocks noChangeShapeType="1"/>
            </p:cNvSpPr>
            <p:nvPr/>
          </p:nvSpPr>
          <p:spPr bwMode="auto">
            <a:xfrm>
              <a:off x="2400" y="33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Text Box 27"/>
            <p:cNvSpPr txBox="1">
              <a:spLocks noChangeArrowheads="1"/>
            </p:cNvSpPr>
            <p:nvPr/>
          </p:nvSpPr>
          <p:spPr bwMode="auto">
            <a:xfrm>
              <a:off x="2256" y="3312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996633"/>
                  </a:solidFill>
                </a:rPr>
                <a:t>3</a:t>
              </a:r>
              <a:endParaRPr lang="en-US" altLang="he-IL" sz="3600">
                <a:solidFill>
                  <a:srgbClr val="996633"/>
                </a:solidFill>
              </a:endParaRPr>
            </a:p>
          </p:txBody>
        </p:sp>
      </p:grp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4191000" y="48768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4800600" y="46482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996633"/>
                </a:solidFill>
              </a:rPr>
              <a:t>3 : </a:t>
            </a:r>
            <a:r>
              <a:rPr lang="ar-SA" altLang="he-IL" sz="3600" dirty="0">
                <a:solidFill>
                  <a:srgbClr val="0000FF"/>
                </a:solidFill>
              </a:rPr>
              <a:t>6</a:t>
            </a:r>
            <a:endParaRPr lang="en-US" altLang="he-IL" sz="3600" dirty="0">
              <a:solidFill>
                <a:srgbClr val="0000FF"/>
              </a:solidFill>
            </a:endParaRPr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4876800" y="5257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4610100" y="5248519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996633"/>
                </a:solidFill>
              </a:rPr>
              <a:t>3 : </a:t>
            </a:r>
            <a:r>
              <a:rPr lang="ar-SA" altLang="he-IL" sz="3600" dirty="0">
                <a:solidFill>
                  <a:srgbClr val="FF0000"/>
                </a:solidFill>
              </a:rPr>
              <a:t>9</a:t>
            </a:r>
            <a:endParaRPr lang="en-US" altLang="he-IL" sz="3600" dirty="0">
              <a:solidFill>
                <a:srgbClr val="FF0000"/>
              </a:solidFill>
            </a:endParaRP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6019800" y="48768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6629400" y="46482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996633"/>
                </a:solidFill>
              </a:rPr>
              <a:t>2</a:t>
            </a:r>
            <a:endParaRPr lang="en-US" altLang="he-IL" sz="3600" dirty="0">
              <a:solidFill>
                <a:srgbClr val="996633"/>
              </a:solidFill>
            </a:endParaRPr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6705600" y="525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6477000" y="52578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>
                <a:solidFill>
                  <a:srgbClr val="996633"/>
                </a:solidFill>
              </a:rPr>
              <a:t>3</a:t>
            </a:r>
            <a:endParaRPr lang="en-US" altLang="he-IL" sz="3600">
              <a:solidFill>
                <a:srgbClr val="996633"/>
              </a:solidFill>
            </a:endParaRPr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 flipH="1" flipV="1">
            <a:off x="5181600" y="3581400"/>
            <a:ext cx="1371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42" name="Group 50"/>
          <p:cNvGrpSpPr>
            <a:grpSpLocks/>
          </p:cNvGrpSpPr>
          <p:nvPr/>
        </p:nvGrpSpPr>
        <p:grpSpPr bwMode="auto">
          <a:xfrm>
            <a:off x="4572000" y="2438400"/>
            <a:ext cx="762000" cy="1250950"/>
            <a:chOff x="2880" y="1536"/>
            <a:chExt cx="480" cy="788"/>
          </a:xfrm>
        </p:grpSpPr>
        <p:sp>
          <p:nvSpPr>
            <p:cNvPr id="7205" name="Text Box 37"/>
            <p:cNvSpPr txBox="1">
              <a:spLocks noChangeArrowheads="1"/>
            </p:cNvSpPr>
            <p:nvPr/>
          </p:nvSpPr>
          <p:spPr bwMode="auto">
            <a:xfrm>
              <a:off x="2976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996633"/>
                  </a:solidFill>
                </a:rPr>
                <a:t>2</a:t>
              </a:r>
              <a:endParaRPr lang="en-US" altLang="he-IL" sz="3600" dirty="0">
                <a:solidFill>
                  <a:srgbClr val="996633"/>
                </a:solidFill>
              </a:endParaRPr>
            </a:p>
          </p:txBody>
        </p:sp>
        <p:sp>
          <p:nvSpPr>
            <p:cNvPr id="7206" name="Line 38"/>
            <p:cNvSpPr>
              <a:spLocks noChangeShapeType="1"/>
            </p:cNvSpPr>
            <p:nvPr/>
          </p:nvSpPr>
          <p:spPr bwMode="auto">
            <a:xfrm>
              <a:off x="3024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Text Box 39"/>
            <p:cNvSpPr txBox="1">
              <a:spLocks noChangeArrowheads="1"/>
            </p:cNvSpPr>
            <p:nvPr/>
          </p:nvSpPr>
          <p:spPr bwMode="auto">
            <a:xfrm>
              <a:off x="2880" y="1920"/>
              <a:ext cx="4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996633"/>
                  </a:solidFill>
                </a:rPr>
                <a:t>3</a:t>
              </a:r>
              <a:endParaRPr lang="en-US" altLang="he-IL" sz="3600">
                <a:solidFill>
                  <a:srgbClr val="996633"/>
                </a:solidFill>
              </a:endParaRPr>
            </a:p>
          </p:txBody>
        </p:sp>
      </p:grp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53340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-</a:t>
            </a:r>
            <a:endParaRPr lang="en-US" altLang="he-IL" sz="3600" dirty="0"/>
          </a:p>
        </p:txBody>
      </p:sp>
      <p:grpSp>
        <p:nvGrpSpPr>
          <p:cNvPr id="8243" name="Group 51"/>
          <p:cNvGrpSpPr>
            <a:grpSpLocks/>
          </p:cNvGrpSpPr>
          <p:nvPr/>
        </p:nvGrpSpPr>
        <p:grpSpPr bwMode="auto">
          <a:xfrm>
            <a:off x="5791200" y="2438400"/>
            <a:ext cx="609600" cy="1250950"/>
            <a:chOff x="3648" y="1536"/>
            <a:chExt cx="384" cy="788"/>
          </a:xfrm>
        </p:grpSpPr>
        <p:sp>
          <p:nvSpPr>
            <p:cNvPr id="7202" name="Text Box 41"/>
            <p:cNvSpPr txBox="1">
              <a:spLocks noChangeArrowheads="1"/>
            </p:cNvSpPr>
            <p:nvPr/>
          </p:nvSpPr>
          <p:spPr bwMode="auto">
            <a:xfrm>
              <a:off x="3696" y="1536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996633"/>
                  </a:solidFill>
                </a:rPr>
                <a:t>1</a:t>
              </a:r>
              <a:endParaRPr lang="en-US" altLang="he-IL" sz="3600" dirty="0">
                <a:solidFill>
                  <a:srgbClr val="996633"/>
                </a:solidFill>
              </a:endParaRPr>
            </a:p>
          </p:txBody>
        </p:sp>
        <p:sp>
          <p:nvSpPr>
            <p:cNvPr id="7203" name="Line 42"/>
            <p:cNvSpPr>
              <a:spLocks noChangeShapeType="1"/>
            </p:cNvSpPr>
            <p:nvPr/>
          </p:nvSpPr>
          <p:spPr bwMode="auto">
            <a:xfrm>
              <a:off x="3744" y="192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Text Box 43"/>
            <p:cNvSpPr txBox="1">
              <a:spLocks noChangeArrowheads="1"/>
            </p:cNvSpPr>
            <p:nvPr/>
          </p:nvSpPr>
          <p:spPr bwMode="auto">
            <a:xfrm>
              <a:off x="3648" y="1920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>
                  <a:solidFill>
                    <a:srgbClr val="FF0000"/>
                  </a:solidFill>
                </a:rPr>
                <a:t>3</a:t>
              </a:r>
              <a:endParaRPr lang="en-US" altLang="he-IL" sz="3600">
                <a:solidFill>
                  <a:srgbClr val="FF0000"/>
                </a:solidFill>
              </a:endParaRPr>
            </a:p>
          </p:txBody>
        </p:sp>
      </p:grp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6324600" y="2667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6858000" y="24384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996633"/>
                </a:solidFill>
              </a:rPr>
              <a:t>1</a:t>
            </a:r>
            <a:endParaRPr lang="en-US" altLang="he-IL" sz="3600" dirty="0">
              <a:solidFill>
                <a:srgbClr val="996633"/>
              </a:solidFill>
            </a:endParaRPr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>
            <a:off x="6934200" y="3048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6858000" y="3081704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FF0000"/>
                </a:solidFill>
              </a:rPr>
              <a:t>3</a:t>
            </a:r>
            <a:endParaRPr lang="en-US" altLang="he-IL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67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8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7" grpId="0"/>
      <p:bldP spid="8198" grpId="0"/>
      <p:bldP spid="8202" grpId="0"/>
      <p:bldP spid="8206" grpId="0"/>
      <p:bldP spid="8211" grpId="0" animBg="1"/>
      <p:bldP spid="8212" grpId="0"/>
      <p:bldP spid="8216" grpId="0"/>
      <p:bldP spid="8220" grpId="0"/>
      <p:bldP spid="8221" grpId="0"/>
      <p:bldP spid="8222" grpId="0" animBg="1"/>
      <p:bldP spid="8223" grpId="0"/>
      <p:bldP spid="8224" grpId="0"/>
      <p:bldP spid="8225" grpId="0"/>
      <p:bldP spid="8227" grpId="0"/>
      <p:bldP spid="8228" grpId="0" animBg="1"/>
      <p:bldP spid="8232" grpId="0"/>
      <p:bldP spid="8236" grpId="0"/>
      <p:bldP spid="8237" grpId="0"/>
      <p:bldP spid="8238" grpId="0" animBg="1"/>
      <p:bldP spid="82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1412289" y="332656"/>
            <a:ext cx="6512511" cy="1143000"/>
          </a:xfrm>
          <a:noFill/>
        </p:spPr>
        <p:txBody>
          <a:bodyPr/>
          <a:lstStyle/>
          <a:p>
            <a:pPr marL="0" indent="0" algn="ctr" eaLnBrk="1" hangingPunct="1">
              <a:buNone/>
            </a:pPr>
            <a:r>
              <a:rPr lang="ar-SA" altLang="he-IL" dirty="0" smtClean="0"/>
              <a:t>توسيع او اختزال احد الكسرين</a:t>
            </a:r>
            <a:endParaRPr lang="en-US" altLang="he-IL" dirty="0" smtClean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371600" y="2420888"/>
            <a:ext cx="65532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2800" dirty="0">
                <a:solidFill>
                  <a:srgbClr val="FF0000"/>
                </a:solidFill>
              </a:rPr>
              <a:t>تلخيص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ar-SA" altLang="he-IL" sz="2800" dirty="0"/>
              <a:t>نستخدم طريقة التوسيع او الاختزال لكي يصبح لدينا مقامات مشتركة للكسرين مما يسهل عملية الحل بحيث نكتب نفس المقام ونجمع او نطرح ( حسب التمرين ) البسط. يمكن استخدام التوسيع او الاختزال على الكسر الاول او الكسر الثاني او حتى الكسرين معا اذا دعت الضرورة.</a:t>
            </a:r>
            <a:endParaRPr lang="en-US" altLang="he-IL" sz="2800" dirty="0"/>
          </a:p>
        </p:txBody>
      </p:sp>
    </p:spTree>
    <p:extLst>
      <p:ext uri="{BB962C8B-B14F-4D97-AF65-F5344CB8AC3E}">
        <p14:creationId xmlns:p14="http://schemas.microsoft.com/office/powerpoint/2010/main" val="329689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140968"/>
            <a:ext cx="6400800" cy="187220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ar-SA" altLang="he-IL" sz="3600" dirty="0" smtClean="0">
                <a:solidFill>
                  <a:schemeClr val="tx1"/>
                </a:solidFill>
                <a:cs typeface="Akhbar MT" pitchFamily="2" charset="-78"/>
              </a:rPr>
              <a:t>سنتعلم في هذا الدرس عن جمع وطرح الاعداد المخلوطة ذات المقامات المشتركة </a:t>
            </a:r>
            <a:endParaRPr lang="en-US" altLang="he-IL" sz="3600" dirty="0" smtClean="0">
              <a:solidFill>
                <a:schemeClr val="tx1"/>
              </a:solidFill>
              <a:cs typeface="Akhbar MT" pitchFamily="2" charset="-78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pPr marL="182880" indent="0" algn="ctr" eaLnBrk="1" hangingPunct="1">
              <a:buNone/>
            </a:pPr>
            <a:r>
              <a:rPr lang="ar-SA" altLang="he-I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جمع وطرح الأعداد المخلوطة </a:t>
            </a:r>
            <a:endParaRPr lang="en-US" altLang="he-IL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21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199899" cy="1143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ar-SA" altLang="he-IL" dirty="0" smtClean="0">
                <a:solidFill>
                  <a:schemeClr val="accent1">
                    <a:lumMod val="75000"/>
                  </a:schemeClr>
                </a:solidFill>
              </a:rPr>
              <a:t>جمع وطرح اعداد مخلوطة ذات مقامات مشتركة</a:t>
            </a:r>
            <a:endParaRPr lang="en-US" altLang="he-IL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59346" y="1700808"/>
            <a:ext cx="73681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2400" dirty="0"/>
              <a:t>عند جمع او طرح </a:t>
            </a:r>
            <a:r>
              <a:rPr lang="ar-SA" altLang="he-IL" sz="2400" dirty="0" smtClean="0"/>
              <a:t>اعداد مخلوطة لها </a:t>
            </a:r>
            <a:r>
              <a:rPr lang="ar-SA" altLang="he-IL" sz="2400" dirty="0"/>
              <a:t>نفس </a:t>
            </a:r>
            <a:r>
              <a:rPr lang="ar-SA" altLang="he-IL" sz="2400" dirty="0">
                <a:solidFill>
                  <a:srgbClr val="FF0000"/>
                </a:solidFill>
              </a:rPr>
              <a:t>المقام </a:t>
            </a:r>
            <a:r>
              <a:rPr lang="ar-SA" altLang="he-IL" sz="2400" dirty="0"/>
              <a:t>فيكتب </a:t>
            </a:r>
            <a:r>
              <a:rPr lang="ar-SA" altLang="he-IL" sz="2400" dirty="0">
                <a:solidFill>
                  <a:srgbClr val="FF0000"/>
                </a:solidFill>
              </a:rPr>
              <a:t>المقام</a:t>
            </a:r>
            <a:r>
              <a:rPr lang="ar-SA" altLang="he-IL" sz="2400" dirty="0"/>
              <a:t> ذاته ويتم جمع </a:t>
            </a:r>
            <a:r>
              <a:rPr lang="ar-SA" altLang="he-IL" sz="2400" dirty="0" smtClean="0"/>
              <a:t>او </a:t>
            </a:r>
            <a:r>
              <a:rPr lang="ar-SA" altLang="he-IL" sz="2400" dirty="0"/>
              <a:t>طرح </a:t>
            </a:r>
            <a:r>
              <a:rPr lang="ar-SA" altLang="he-IL" sz="2400" dirty="0" smtClean="0"/>
              <a:t>الاعداد الصحيحة ومن ثم جمع او طرح الكسر( </a:t>
            </a:r>
            <a:r>
              <a:rPr lang="ar-SA" altLang="he-IL" sz="2400" dirty="0"/>
              <a:t>حسب التمرين ) البسط</a:t>
            </a:r>
            <a:r>
              <a:rPr lang="ar-SA" altLang="he-IL" sz="2400" dirty="0" smtClean="0"/>
              <a:t>.</a:t>
            </a:r>
            <a:endParaRPr lang="ar-SA" altLang="he-IL" sz="2400" dirty="0"/>
          </a:p>
        </p:txBody>
      </p:sp>
      <p:grpSp>
        <p:nvGrpSpPr>
          <p:cNvPr id="3096" name="Group 24"/>
          <p:cNvGrpSpPr>
            <a:grpSpLocks/>
          </p:cNvGrpSpPr>
          <p:nvPr/>
        </p:nvGrpSpPr>
        <p:grpSpPr bwMode="auto">
          <a:xfrm>
            <a:off x="1331640" y="3002032"/>
            <a:ext cx="533400" cy="1250950"/>
            <a:chOff x="1440" y="2304"/>
            <a:chExt cx="336" cy="788"/>
          </a:xfrm>
        </p:grpSpPr>
        <p:sp>
          <p:nvSpPr>
            <p:cNvPr id="3094" name="Text Box 5"/>
            <p:cNvSpPr txBox="1">
              <a:spLocks noChangeArrowheads="1"/>
            </p:cNvSpPr>
            <p:nvPr/>
          </p:nvSpPr>
          <p:spPr bwMode="auto">
            <a:xfrm>
              <a:off x="144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0000FF"/>
                  </a:solidFill>
                </a:rPr>
                <a:t>3</a:t>
              </a:r>
              <a:endParaRPr lang="en-US" altLang="he-IL" sz="3600" dirty="0">
                <a:solidFill>
                  <a:srgbClr val="0000FF"/>
                </a:solidFill>
              </a:endParaRPr>
            </a:p>
          </p:txBody>
        </p:sp>
        <p:sp>
          <p:nvSpPr>
            <p:cNvPr id="3095" name="Line 6"/>
            <p:cNvSpPr>
              <a:spLocks noChangeShapeType="1"/>
            </p:cNvSpPr>
            <p:nvPr/>
          </p:nvSpPr>
          <p:spPr bwMode="auto">
            <a:xfrm>
              <a:off x="148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" name="Text Box 7"/>
            <p:cNvSpPr txBox="1">
              <a:spLocks noChangeArrowheads="1"/>
            </p:cNvSpPr>
            <p:nvPr/>
          </p:nvSpPr>
          <p:spPr bwMode="auto">
            <a:xfrm>
              <a:off x="144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he-IL" altLang="he-IL" sz="3600" dirty="0" smtClean="0">
                  <a:solidFill>
                    <a:srgbClr val="FF0000"/>
                  </a:solidFill>
                </a:rPr>
                <a:t>8</a:t>
              </a:r>
              <a:endParaRPr lang="en-US" altLang="he-IL" sz="3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077403" y="3336925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+</a:t>
            </a:r>
            <a:endParaRPr lang="en-US" altLang="he-IL" sz="3600" dirty="0"/>
          </a:p>
        </p:txBody>
      </p:sp>
      <p:grpSp>
        <p:nvGrpSpPr>
          <p:cNvPr id="3097" name="Group 25"/>
          <p:cNvGrpSpPr>
            <a:grpSpLocks/>
          </p:cNvGrpSpPr>
          <p:nvPr/>
        </p:nvGrpSpPr>
        <p:grpSpPr bwMode="auto">
          <a:xfrm>
            <a:off x="2921686" y="3048000"/>
            <a:ext cx="533400" cy="1250950"/>
            <a:chOff x="2160" y="2304"/>
            <a:chExt cx="336" cy="788"/>
          </a:xfrm>
        </p:grpSpPr>
        <p:sp>
          <p:nvSpPr>
            <p:cNvPr id="3" name="Text Box 9"/>
            <p:cNvSpPr txBox="1">
              <a:spLocks noChangeArrowheads="1"/>
            </p:cNvSpPr>
            <p:nvPr/>
          </p:nvSpPr>
          <p:spPr bwMode="auto">
            <a:xfrm>
              <a:off x="2160" y="2304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ar-SA" altLang="he-IL" sz="3600" dirty="0">
                  <a:solidFill>
                    <a:srgbClr val="996633"/>
                  </a:solidFill>
                </a:rPr>
                <a:t>2</a:t>
              </a:r>
              <a:endParaRPr lang="en-US" altLang="he-IL" sz="3600" dirty="0">
                <a:solidFill>
                  <a:srgbClr val="996633"/>
                </a:solidFill>
              </a:endParaRPr>
            </a:p>
          </p:txBody>
        </p:sp>
        <p:sp>
          <p:nvSpPr>
            <p:cNvPr id="3092" name="Line 10"/>
            <p:cNvSpPr>
              <a:spLocks noChangeShapeType="1"/>
            </p:cNvSpPr>
            <p:nvPr/>
          </p:nvSpPr>
          <p:spPr bwMode="auto">
            <a:xfrm>
              <a:off x="2208" y="26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Text Box 11"/>
            <p:cNvSpPr txBox="1">
              <a:spLocks noChangeArrowheads="1"/>
            </p:cNvSpPr>
            <p:nvPr/>
          </p:nvSpPr>
          <p:spPr bwMode="auto">
            <a:xfrm>
              <a:off x="2160" y="2688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he-IL" altLang="he-IL" sz="3600" dirty="0" smtClean="0">
                  <a:solidFill>
                    <a:srgbClr val="FF0000"/>
                  </a:solidFill>
                </a:rPr>
                <a:t>8</a:t>
              </a:r>
              <a:endParaRPr lang="en-US" altLang="he-IL" sz="3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079" name="Text Box 12"/>
          <p:cNvSpPr txBox="1">
            <a:spLocks noChangeArrowheads="1"/>
          </p:cNvSpPr>
          <p:nvPr/>
        </p:nvSpPr>
        <p:spPr bwMode="auto">
          <a:xfrm>
            <a:off x="3473808" y="3322707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343400" y="30480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996633"/>
                </a:solidFill>
              </a:rPr>
              <a:t>2 </a:t>
            </a:r>
            <a:r>
              <a:rPr lang="ar-SA" altLang="he-IL" sz="3600" dirty="0"/>
              <a:t>+ </a:t>
            </a:r>
            <a:r>
              <a:rPr lang="ar-SA" altLang="he-IL" sz="3600" dirty="0">
                <a:solidFill>
                  <a:srgbClr val="0000FF"/>
                </a:solidFill>
              </a:rPr>
              <a:t>3</a:t>
            </a:r>
            <a:endParaRPr lang="en-US" altLang="he-IL" sz="3600" dirty="0">
              <a:solidFill>
                <a:srgbClr val="0000FF"/>
              </a:solidFill>
            </a:endParaRPr>
          </a:p>
        </p:txBody>
      </p:sp>
      <p:sp>
        <p:nvSpPr>
          <p:cNvPr id="3081" name="Line 14"/>
          <p:cNvSpPr>
            <a:spLocks noChangeShapeType="1"/>
          </p:cNvSpPr>
          <p:nvPr/>
        </p:nvSpPr>
        <p:spPr bwMode="auto">
          <a:xfrm>
            <a:off x="4343400" y="368935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343400" y="3720327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e-IL" altLang="he-IL" sz="3600" dirty="0" smtClean="0">
                <a:solidFill>
                  <a:srgbClr val="FF0000"/>
                </a:solidFill>
              </a:rPr>
              <a:t>8</a:t>
            </a:r>
            <a:endParaRPr lang="en-US" altLang="he-IL" sz="3600" dirty="0">
              <a:solidFill>
                <a:srgbClr val="FF0000"/>
              </a:solidFill>
            </a:endParaRPr>
          </a:p>
        </p:txBody>
      </p:sp>
      <p:sp>
        <p:nvSpPr>
          <p:cNvPr id="3083" name="Text Box 16"/>
          <p:cNvSpPr txBox="1">
            <a:spLocks noChangeArrowheads="1"/>
          </p:cNvSpPr>
          <p:nvPr/>
        </p:nvSpPr>
        <p:spPr bwMode="auto">
          <a:xfrm>
            <a:off x="5638800" y="3409421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563516" y="301625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>
                <a:solidFill>
                  <a:srgbClr val="003300"/>
                </a:solidFill>
              </a:rPr>
              <a:t>5</a:t>
            </a:r>
            <a:endParaRPr lang="en-US" altLang="he-IL" sz="3600" dirty="0">
              <a:solidFill>
                <a:srgbClr val="003300"/>
              </a:solidFill>
            </a:endParaRPr>
          </a:p>
        </p:txBody>
      </p:sp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6639716" y="3574647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563516" y="3446459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e-IL" altLang="he-IL" sz="3600" dirty="0" smtClean="0">
                <a:solidFill>
                  <a:srgbClr val="FF0000"/>
                </a:solidFill>
              </a:rPr>
              <a:t>8</a:t>
            </a:r>
            <a:endParaRPr lang="en-US" altLang="he-IL" sz="3600" dirty="0">
              <a:solidFill>
                <a:srgbClr val="FF0000"/>
              </a:solidFill>
            </a:endParaRPr>
          </a:p>
        </p:txBody>
      </p:sp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60768"/>
              </p:ext>
            </p:extLst>
          </p:nvPr>
        </p:nvGraphicFramePr>
        <p:xfrm>
          <a:off x="673525" y="5445224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טבלה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370012"/>
              </p:ext>
            </p:extLst>
          </p:nvPr>
        </p:nvGraphicFramePr>
        <p:xfrm>
          <a:off x="3100414" y="4346522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2003524" y="4581128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+</a:t>
            </a:r>
            <a:endParaRPr lang="en-US" altLang="he-IL" sz="3600" dirty="0"/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4580953" y="4437112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=</a:t>
            </a:r>
            <a:endParaRPr lang="en-US" altLang="he-IL" sz="3600" dirty="0"/>
          </a:p>
        </p:txBody>
      </p:sp>
      <p:graphicFrame>
        <p:nvGraphicFramePr>
          <p:cNvPr id="12" name="טבלה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161327"/>
              </p:ext>
            </p:extLst>
          </p:nvPr>
        </p:nvGraphicFramePr>
        <p:xfrm>
          <a:off x="5756470" y="4346522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946784" y="326892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 smtClean="0">
                <a:solidFill>
                  <a:srgbClr val="003300"/>
                </a:solidFill>
              </a:rPr>
              <a:t>1</a:t>
            </a:r>
            <a:endParaRPr lang="en-US" altLang="he-IL" sz="3600" dirty="0">
              <a:solidFill>
                <a:srgbClr val="003300"/>
              </a:solidFill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2555776" y="3336925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 smtClean="0">
                <a:solidFill>
                  <a:srgbClr val="003300"/>
                </a:solidFill>
              </a:rPr>
              <a:t>2</a:t>
            </a:r>
            <a:endParaRPr lang="en-US" altLang="he-IL" sz="3600" dirty="0">
              <a:solidFill>
                <a:srgbClr val="003300"/>
              </a:solidFill>
            </a:endParaRPr>
          </a:p>
        </p:txBody>
      </p:sp>
      <p:graphicFrame>
        <p:nvGraphicFramePr>
          <p:cNvPr id="28" name="טבלה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846552"/>
              </p:ext>
            </p:extLst>
          </p:nvPr>
        </p:nvGraphicFramePr>
        <p:xfrm>
          <a:off x="673686" y="4269154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טבלה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090986"/>
              </p:ext>
            </p:extLst>
          </p:nvPr>
        </p:nvGraphicFramePr>
        <p:xfrm>
          <a:off x="2513795" y="5517232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טבלה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606172"/>
              </p:ext>
            </p:extLst>
          </p:nvPr>
        </p:nvGraphicFramePr>
        <p:xfrm>
          <a:off x="3780155" y="5517232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טבלה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409123"/>
              </p:ext>
            </p:extLst>
          </p:nvPr>
        </p:nvGraphicFramePr>
        <p:xfrm>
          <a:off x="7020272" y="4346522"/>
          <a:ext cx="1152128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76064"/>
                <a:gridCol w="576064"/>
              </a:tblGrid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טבלה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572918"/>
              </p:ext>
            </p:extLst>
          </p:nvPr>
        </p:nvGraphicFramePr>
        <p:xfrm>
          <a:off x="5756470" y="5445224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טבלה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52578"/>
              </p:ext>
            </p:extLst>
          </p:nvPr>
        </p:nvGraphicFramePr>
        <p:xfrm>
          <a:off x="7022830" y="5445224"/>
          <a:ext cx="1126490" cy="977265"/>
        </p:xfrm>
        <a:graphic>
          <a:graphicData uri="http://schemas.openxmlformats.org/drawingml/2006/table">
            <a:tbl>
              <a:tblPr firstRow="1" firstCol="1" bandRow="1"/>
              <a:tblGrid>
                <a:gridCol w="563245"/>
                <a:gridCol w="563245"/>
              </a:tblGrid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מחבר חץ ישר 5"/>
          <p:cNvCxnSpPr/>
          <p:nvPr/>
        </p:nvCxnSpPr>
        <p:spPr>
          <a:xfrm flipV="1">
            <a:off x="1268926" y="2708920"/>
            <a:ext cx="329414" cy="723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חץ ישר 35"/>
          <p:cNvCxnSpPr/>
          <p:nvPr/>
        </p:nvCxnSpPr>
        <p:spPr>
          <a:xfrm flipH="1" flipV="1">
            <a:off x="1865040" y="2708920"/>
            <a:ext cx="841584" cy="8806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1470124" y="2473516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/>
              <a:t>+</a:t>
            </a:r>
            <a:endParaRPr lang="en-US" altLang="he-IL" sz="3600" dirty="0"/>
          </a:p>
        </p:txBody>
      </p:sp>
      <p:cxnSp>
        <p:nvCxnSpPr>
          <p:cNvPr id="19" name="מחבר מרפקי 18"/>
          <p:cNvCxnSpPr/>
          <p:nvPr/>
        </p:nvCxnSpPr>
        <p:spPr>
          <a:xfrm>
            <a:off x="2003524" y="2708920"/>
            <a:ext cx="2003684" cy="293112"/>
          </a:xfrm>
          <a:prstGeom prst="bentConnector3">
            <a:avLst>
              <a:gd name="adj1" fmla="val 6092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מחבר חץ ישר 48"/>
          <p:cNvCxnSpPr/>
          <p:nvPr/>
        </p:nvCxnSpPr>
        <p:spPr>
          <a:xfrm flipH="1">
            <a:off x="3993722" y="2986984"/>
            <a:ext cx="13486" cy="281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3809468" y="3262276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 smtClean="0">
                <a:solidFill>
                  <a:srgbClr val="003300"/>
                </a:solidFill>
              </a:rPr>
              <a:t>3</a:t>
            </a:r>
            <a:endParaRPr lang="en-US" altLang="he-IL" sz="3600" dirty="0">
              <a:solidFill>
                <a:srgbClr val="003300"/>
              </a:solidFill>
            </a:endParaRPr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6128022" y="331729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dirty="0" smtClean="0">
                <a:solidFill>
                  <a:srgbClr val="003300"/>
                </a:solidFill>
              </a:rPr>
              <a:t>3</a:t>
            </a:r>
            <a:endParaRPr lang="en-US" altLang="he-IL" sz="36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53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6" grpId="0"/>
      <p:bldP spid="3080" grpId="0"/>
      <p:bldP spid="3079" grpId="0"/>
      <p:bldP spid="3085" grpId="0"/>
      <p:bldP spid="3081" grpId="0" animBg="1"/>
      <p:bldP spid="3087" grpId="0"/>
      <p:bldP spid="3083" grpId="0"/>
      <p:bldP spid="3089" grpId="0"/>
      <p:bldP spid="4" grpId="0" animBg="1"/>
      <p:bldP spid="3091" grpId="0"/>
      <p:bldP spid="30" grpId="0"/>
      <p:bldP spid="31" grpId="0"/>
      <p:bldP spid="26" grpId="0"/>
      <p:bldP spid="27" grpId="0"/>
      <p:bldP spid="41" grpId="0"/>
      <p:bldP spid="52" grpId="0"/>
      <p:bldP spid="53" grpId="0"/>
    </p:bldLst>
  </p:timing>
</p:sld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של Office">
  <a:themeElements>
    <a:clrScheme name="משרד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משרד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שרד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של Office">
  <a:themeElements>
    <a:clrScheme name="משרד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משרד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שרד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144</TotalTime>
  <Words>413</Words>
  <Application>Microsoft Macintosh PowerPoint</Application>
  <PresentationFormat>‫הצגה על המסך (4:3)</PresentationFormat>
  <Paragraphs>315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Gisha</vt:lpstr>
      <vt:lpstr>Calibri</vt:lpstr>
      <vt:lpstr>Tahoma</vt:lpstr>
      <vt:lpstr>Georgia</vt:lpstr>
      <vt:lpstr>Trebuchet MS</vt:lpstr>
      <vt:lpstr>Arial</vt:lpstr>
      <vt:lpstr>Akhbar MT</vt:lpstr>
      <vt:lpstr>זרם מדחף</vt:lpstr>
      <vt:lpstr>جمع وطرح الكسور البسيطة</vt:lpstr>
      <vt:lpstr>جمع وطرح كسور ذات مقامات مشتركة</vt:lpstr>
      <vt:lpstr>جمع وطرح كسور ذات مقامات مشتركة</vt:lpstr>
      <vt:lpstr>جمع وطرح كسور ذات مقامات مختلفة</vt:lpstr>
      <vt:lpstr>توسيع او اختزال احد الكسرين</vt:lpstr>
      <vt:lpstr>توسيع او اختزال احد الكسرين</vt:lpstr>
      <vt:lpstr>توسيع او اختزال احد الكسرين</vt:lpstr>
      <vt:lpstr>جمع وطرح الأعداد المخلوطة </vt:lpstr>
      <vt:lpstr>جمع وطرح اعداد مخلوطة ذات مقامات مشتركة</vt:lpstr>
      <vt:lpstr>جمع وطرح اعداد مخلوطة ذات مقامات مشتركة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جمع وطرح الكسور البسيطة</dc:title>
  <dc:creator>132</dc:creator>
  <cp:lastModifiedBy>7nan 6aha</cp:lastModifiedBy>
  <cp:revision>12</cp:revision>
  <dcterms:created xsi:type="dcterms:W3CDTF">2016-11-14T17:04:35Z</dcterms:created>
  <dcterms:modified xsi:type="dcterms:W3CDTF">2016-11-15T17:17:34Z</dcterms:modified>
</cp:coreProperties>
</file>